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58" r:id="rId3"/>
    <p:sldId id="269" r:id="rId4"/>
    <p:sldId id="270" r:id="rId5"/>
    <p:sldId id="271" r:id="rId6"/>
    <p:sldId id="273" r:id="rId7"/>
    <p:sldId id="274" r:id="rId8"/>
    <p:sldId id="276" r:id="rId9"/>
    <p:sldId id="277" r:id="rId10"/>
    <p:sldId id="267"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73504" autoAdjust="0"/>
  </p:normalViewPr>
  <p:slideViewPr>
    <p:cSldViewPr snapToGrid="0">
      <p:cViewPr varScale="1">
        <p:scale>
          <a:sx n="57" d="100"/>
          <a:sy n="57" d="100"/>
        </p:scale>
        <p:origin x="1218"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jpe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F27921-029D-4EB8-B061-6CC6E4349E43}" type="datetimeFigureOut">
              <a:rPr lang="en-GB" smtClean="0"/>
              <a:t>17/06/2018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ABF0B9-5680-4A61-AD6C-89E18407CA98}" type="slidenum">
              <a:rPr lang="en-GB" smtClean="0"/>
              <a:t>‹#›</a:t>
            </a:fld>
            <a:endParaRPr lang="en-GB"/>
          </a:p>
        </p:txBody>
      </p:sp>
    </p:spTree>
    <p:extLst>
      <p:ext uri="{BB962C8B-B14F-4D97-AF65-F5344CB8AC3E}">
        <p14:creationId xmlns:p14="http://schemas.microsoft.com/office/powerpoint/2010/main" val="4003831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github.com/PoshCode/PowerShellPracticeAndStyl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hlinkClick r:id="rId3"/>
              </a:rPr>
              <a:t>https://github.com/PoshCode/PowerShellPracticeAndStyle</a:t>
            </a:r>
            <a:r>
              <a:rPr lang="en-GB" dirty="0"/>
              <a:t> </a:t>
            </a:r>
          </a:p>
          <a:p>
            <a:endParaRPr lang="en-GB" dirty="0"/>
          </a:p>
          <a:p>
            <a:r>
              <a:rPr lang="en-GB" dirty="0"/>
              <a:t>A dev in my opinion is anyone who has written and saved a PowerShell script. Copy/Pasting from Google or </a:t>
            </a:r>
            <a:r>
              <a:rPr lang="en-GB" dirty="0" err="1"/>
              <a:t>StackOverflow</a:t>
            </a:r>
            <a:r>
              <a:rPr lang="en-GB" dirty="0"/>
              <a:t> doesn’t quite count. That doesn’t mean everyone is suddenly a good developer. You can be a developer no matter what your actual job title is.</a:t>
            </a:r>
          </a:p>
          <a:p>
            <a:endParaRPr lang="en-GB" dirty="0"/>
          </a:p>
          <a:p>
            <a:r>
              <a:rPr lang="en-GB" dirty="0"/>
              <a:t>To be a good developer you need to implement more of the practices that “traditional” developers use, like source control, unit testing, CI, etc. Not all developers do this, I’ve got a number of horror stories about people who claim to be developers not doing some of these things (or all of them in the case of one team) but just because your job title is developer doesn’t mean you’re a good developer. The reverse is also true, just because your title is sysadmin doesn’t mean you aren’t a good developer.</a:t>
            </a:r>
          </a:p>
        </p:txBody>
      </p:sp>
      <p:sp>
        <p:nvSpPr>
          <p:cNvPr id="4" name="Slide Number Placeholder 3"/>
          <p:cNvSpPr>
            <a:spLocks noGrp="1"/>
          </p:cNvSpPr>
          <p:nvPr>
            <p:ph type="sldNum" sz="quarter" idx="10"/>
          </p:nvPr>
        </p:nvSpPr>
        <p:spPr/>
        <p:txBody>
          <a:bodyPr/>
          <a:lstStyle/>
          <a:p>
            <a:fld id="{90ABF0B9-5680-4A61-AD6C-89E18407CA98}" type="slidenum">
              <a:rPr lang="en-GB" smtClean="0"/>
              <a:t>4</a:t>
            </a:fld>
            <a:endParaRPr lang="en-GB"/>
          </a:p>
        </p:txBody>
      </p:sp>
    </p:spTree>
    <p:extLst>
      <p:ext uri="{BB962C8B-B14F-4D97-AF65-F5344CB8AC3E}">
        <p14:creationId xmlns:p14="http://schemas.microsoft.com/office/powerpoint/2010/main" val="2163529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example module there are 3700+ lines of code in the psm1. Trying to resolve merge conflicts on that size file gets pretty difficult and just generally reviewing the changes on such a file isn’t easy.</a:t>
            </a:r>
          </a:p>
        </p:txBody>
      </p:sp>
      <p:sp>
        <p:nvSpPr>
          <p:cNvPr id="4" name="Slide Number Placeholder 3"/>
          <p:cNvSpPr>
            <a:spLocks noGrp="1"/>
          </p:cNvSpPr>
          <p:nvPr>
            <p:ph type="sldNum" sz="quarter" idx="10"/>
          </p:nvPr>
        </p:nvSpPr>
        <p:spPr/>
        <p:txBody>
          <a:bodyPr/>
          <a:lstStyle/>
          <a:p>
            <a:fld id="{90ABF0B9-5680-4A61-AD6C-89E18407CA98}" type="slidenum">
              <a:rPr lang="en-GB" smtClean="0"/>
              <a:t>5</a:t>
            </a:fld>
            <a:endParaRPr lang="en-GB"/>
          </a:p>
        </p:txBody>
      </p:sp>
    </p:spTree>
    <p:extLst>
      <p:ext uri="{BB962C8B-B14F-4D97-AF65-F5344CB8AC3E}">
        <p14:creationId xmlns:p14="http://schemas.microsoft.com/office/powerpoint/2010/main" val="828842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doing code signing you have to sign every single file in the module, the numbers shown here don’t include that but get considerably worse when you have to check the signing on every single file.</a:t>
            </a:r>
          </a:p>
        </p:txBody>
      </p:sp>
      <p:sp>
        <p:nvSpPr>
          <p:cNvPr id="4" name="Slide Number Placeholder 3"/>
          <p:cNvSpPr>
            <a:spLocks noGrp="1"/>
          </p:cNvSpPr>
          <p:nvPr>
            <p:ph type="sldNum" sz="quarter" idx="10"/>
          </p:nvPr>
        </p:nvSpPr>
        <p:spPr/>
        <p:txBody>
          <a:bodyPr/>
          <a:lstStyle/>
          <a:p>
            <a:fld id="{90ABF0B9-5680-4A61-AD6C-89E18407CA98}" type="slidenum">
              <a:rPr lang="en-GB" smtClean="0"/>
              <a:t>6</a:t>
            </a:fld>
            <a:endParaRPr lang="en-GB"/>
          </a:p>
        </p:txBody>
      </p:sp>
    </p:spTree>
    <p:extLst>
      <p:ext uri="{BB962C8B-B14F-4D97-AF65-F5344CB8AC3E}">
        <p14:creationId xmlns:p14="http://schemas.microsoft.com/office/powerpoint/2010/main" val="2315038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should only ship the pd1 and psm1.</a:t>
            </a:r>
          </a:p>
        </p:txBody>
      </p:sp>
      <p:sp>
        <p:nvSpPr>
          <p:cNvPr id="4" name="Slide Number Placeholder 3"/>
          <p:cNvSpPr>
            <a:spLocks noGrp="1"/>
          </p:cNvSpPr>
          <p:nvPr>
            <p:ph type="sldNum" sz="quarter" idx="10"/>
          </p:nvPr>
        </p:nvSpPr>
        <p:spPr/>
        <p:txBody>
          <a:bodyPr/>
          <a:lstStyle/>
          <a:p>
            <a:fld id="{90ABF0B9-5680-4A61-AD6C-89E18407CA98}" type="slidenum">
              <a:rPr lang="en-GB" smtClean="0"/>
              <a:t>7</a:t>
            </a:fld>
            <a:endParaRPr lang="en-GB"/>
          </a:p>
        </p:txBody>
      </p:sp>
    </p:spTree>
    <p:extLst>
      <p:ext uri="{BB962C8B-B14F-4D97-AF65-F5344CB8AC3E}">
        <p14:creationId xmlns:p14="http://schemas.microsoft.com/office/powerpoint/2010/main" val="21762334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https://stackoverflow.com/a/66693/7612001</a:t>
            </a:r>
          </a:p>
          <a:p>
            <a:r>
              <a:rPr lang="en-GB" dirty="0"/>
              <a:t>https://poshoholic.com/2008/07/05/essential-powershell-define-default-properties-for-custom-objects/</a:t>
            </a:r>
          </a:p>
          <a:p>
            <a:r>
              <a:rPr lang="en-GB" dirty="0"/>
              <a:t>https://poshoholic.com/2008/07/03/essential-powershell-name-your-custom-object-types/</a:t>
            </a:r>
          </a:p>
          <a:p>
            <a:endParaRPr lang="en-GB" dirty="0"/>
          </a:p>
        </p:txBody>
      </p:sp>
      <p:sp>
        <p:nvSpPr>
          <p:cNvPr id="4" name="Slide Number Placeholder 3"/>
          <p:cNvSpPr>
            <a:spLocks noGrp="1"/>
          </p:cNvSpPr>
          <p:nvPr>
            <p:ph type="sldNum" sz="quarter" idx="10"/>
          </p:nvPr>
        </p:nvSpPr>
        <p:spPr/>
        <p:txBody>
          <a:bodyPr/>
          <a:lstStyle/>
          <a:p>
            <a:fld id="{90ABF0B9-5680-4A61-AD6C-89E18407CA98}" type="slidenum">
              <a:rPr lang="en-GB" smtClean="0"/>
              <a:t>8</a:t>
            </a:fld>
            <a:endParaRPr lang="en-GB"/>
          </a:p>
        </p:txBody>
      </p:sp>
    </p:spTree>
    <p:extLst>
      <p:ext uri="{BB962C8B-B14F-4D97-AF65-F5344CB8AC3E}">
        <p14:creationId xmlns:p14="http://schemas.microsoft.com/office/powerpoint/2010/main" val="3894564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crucial thing here is that you should be testing/</a:t>
            </a:r>
            <a:r>
              <a:rPr lang="en-GB" dirty="0" err="1"/>
              <a:t>PSSA’ing</a:t>
            </a:r>
            <a:r>
              <a:rPr lang="en-GB" dirty="0"/>
              <a:t> the compiled PSM1. If you don’t then you’re not testing the same thing that you’re shipping.</a:t>
            </a:r>
          </a:p>
          <a:p>
            <a:endParaRPr lang="en-GB" dirty="0"/>
          </a:p>
          <a:p>
            <a:r>
              <a:rPr lang="en-GB" dirty="0"/>
              <a:t>Automating all of this with </a:t>
            </a:r>
            <a:r>
              <a:rPr lang="en-GB" dirty="0" err="1"/>
              <a:t>InvokeBuild</a:t>
            </a:r>
            <a:r>
              <a:rPr lang="en-GB" dirty="0"/>
              <a:t> or </a:t>
            </a:r>
            <a:r>
              <a:rPr lang="en-GB" dirty="0" err="1"/>
              <a:t>PSake</a:t>
            </a:r>
            <a:r>
              <a:rPr lang="en-GB" dirty="0"/>
              <a:t> is a great step too, we’re writing PowerShell to automate the boring things, why wouldn’t we then use PowerShell to automate the building of that automation.</a:t>
            </a:r>
          </a:p>
          <a:p>
            <a:endParaRPr lang="en-GB" dirty="0"/>
          </a:p>
          <a:p>
            <a:r>
              <a:rPr lang="en-GB" dirty="0"/>
              <a:t>Platforms like VSTS etc are usually free or cheap (depending on users and where your code sits), they make it much easier to implement this sort of build automation and store your code. The larger tools like VSTS and </a:t>
            </a:r>
            <a:r>
              <a:rPr lang="en-GB" dirty="0" err="1"/>
              <a:t>Gitlab</a:t>
            </a:r>
            <a:r>
              <a:rPr lang="en-GB" dirty="0"/>
              <a:t> come with even more tools, VSTS in particular also comes with work item management that can be leveraged to let you track the next few features you want to add in your code, or any bugs that have been found. Both platforms give you a range of </a:t>
            </a:r>
            <a:r>
              <a:rPr lang="en-GB" dirty="0" err="1"/>
              <a:t>tracability</a:t>
            </a:r>
            <a:r>
              <a:rPr lang="en-GB" dirty="0"/>
              <a:t> options too, you can get pretty build output to see how your tests ran and fail builds if the tests fail</a:t>
            </a:r>
            <a:r>
              <a:rPr lang="en-GB"/>
              <a:t>. </a:t>
            </a:r>
            <a:endParaRPr lang="en-GB" dirty="0"/>
          </a:p>
        </p:txBody>
      </p:sp>
      <p:sp>
        <p:nvSpPr>
          <p:cNvPr id="4" name="Slide Number Placeholder 3"/>
          <p:cNvSpPr>
            <a:spLocks noGrp="1"/>
          </p:cNvSpPr>
          <p:nvPr>
            <p:ph type="sldNum" sz="quarter" idx="10"/>
          </p:nvPr>
        </p:nvSpPr>
        <p:spPr/>
        <p:txBody>
          <a:bodyPr/>
          <a:lstStyle/>
          <a:p>
            <a:fld id="{90ABF0B9-5680-4A61-AD6C-89E18407CA98}" type="slidenum">
              <a:rPr lang="en-GB" smtClean="0"/>
              <a:t>9</a:t>
            </a:fld>
            <a:endParaRPr lang="en-GB"/>
          </a:p>
        </p:txBody>
      </p:sp>
    </p:spTree>
    <p:extLst>
      <p:ext uri="{BB962C8B-B14F-4D97-AF65-F5344CB8AC3E}">
        <p14:creationId xmlns:p14="http://schemas.microsoft.com/office/powerpoint/2010/main" val="38007028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3.png"/><Relationship Id="rId4"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6.png"/><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7.png"/><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18.png"/><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0.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9.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21.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22.png"/><Relationship Id="rId5" Type="http://schemas.openxmlformats.org/officeDocument/2006/relationships/image" Target="../media/image9.png"/><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Master" Target="../slideMasters/slideMaster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12" Type="http://schemas.openxmlformats.org/officeDocument/2006/relationships/image" Target="../media/image44.png"/><Relationship Id="rId2" Type="http://schemas.openxmlformats.org/officeDocument/2006/relationships/image" Target="../media/image34.png"/><Relationship Id="rId1" Type="http://schemas.openxmlformats.org/officeDocument/2006/relationships/slideMaster" Target="../slideMasters/slideMaster1.xml"/><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8.png"/><Relationship Id="rId1" Type="http://schemas.openxmlformats.org/officeDocument/2006/relationships/slideMaster" Target="../slideMasters/slideMaster1.xml"/><Relationship Id="rId4" Type="http://schemas.openxmlformats.org/officeDocument/2006/relationships/image" Target="../media/image46.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Master" Target="../slideMasters/slideMaster1.xml"/><Relationship Id="rId6" Type="http://schemas.openxmlformats.org/officeDocument/2006/relationships/image" Target="../media/image50.png"/><Relationship Id="rId5" Type="http://schemas.openxmlformats.org/officeDocument/2006/relationships/image" Target="../media/image36.png"/><Relationship Id="rId4" Type="http://schemas.openxmlformats.org/officeDocument/2006/relationships/image" Target="../media/image49.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51.png"/><Relationship Id="rId1" Type="http://schemas.openxmlformats.org/officeDocument/2006/relationships/slideMaster" Target="../slideMasters/slideMaster1.xml"/><Relationship Id="rId5" Type="http://schemas.openxmlformats.org/officeDocument/2006/relationships/image" Target="../media/image53.png"/><Relationship Id="rId4" Type="http://schemas.openxmlformats.org/officeDocument/2006/relationships/image" Target="../media/image52.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image" Target="../media/image54.png"/><Relationship Id="rId1" Type="http://schemas.openxmlformats.org/officeDocument/2006/relationships/slideMaster" Target="../slideMasters/slideMaster1.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68.png"/><Relationship Id="rId18" Type="http://schemas.openxmlformats.org/officeDocument/2006/relationships/image" Target="../media/image17.png"/><Relationship Id="rId3" Type="http://schemas.openxmlformats.org/officeDocument/2006/relationships/image" Target="../media/image61.png"/><Relationship Id="rId21" Type="http://schemas.openxmlformats.org/officeDocument/2006/relationships/image" Target="../media/image74.png"/><Relationship Id="rId7" Type="http://schemas.openxmlformats.org/officeDocument/2006/relationships/image" Target="../media/image64.png"/><Relationship Id="rId12" Type="http://schemas.openxmlformats.org/officeDocument/2006/relationships/image" Target="../media/image25.png"/><Relationship Id="rId17" Type="http://schemas.openxmlformats.org/officeDocument/2006/relationships/image" Target="../media/image72.png"/><Relationship Id="rId25" Type="http://schemas.openxmlformats.org/officeDocument/2006/relationships/image" Target="../media/image77.png"/><Relationship Id="rId2" Type="http://schemas.openxmlformats.org/officeDocument/2006/relationships/image" Target="../media/image60.png"/><Relationship Id="rId16" Type="http://schemas.openxmlformats.org/officeDocument/2006/relationships/image" Target="../media/image71.png"/><Relationship Id="rId20" Type="http://schemas.openxmlformats.org/officeDocument/2006/relationships/image" Target="../media/image73.png"/><Relationship Id="rId1" Type="http://schemas.openxmlformats.org/officeDocument/2006/relationships/slideMaster" Target="../slideMasters/slideMaster1.xml"/><Relationship Id="rId6" Type="http://schemas.openxmlformats.org/officeDocument/2006/relationships/image" Target="../media/image63.png"/><Relationship Id="rId11" Type="http://schemas.openxmlformats.org/officeDocument/2006/relationships/image" Target="../media/image67.png"/><Relationship Id="rId24" Type="http://schemas.openxmlformats.org/officeDocument/2006/relationships/image" Target="../media/image76.png"/><Relationship Id="rId5" Type="http://schemas.openxmlformats.org/officeDocument/2006/relationships/image" Target="../media/image42.png"/><Relationship Id="rId15" Type="http://schemas.openxmlformats.org/officeDocument/2006/relationships/image" Target="../media/image70.png"/><Relationship Id="rId23" Type="http://schemas.openxmlformats.org/officeDocument/2006/relationships/image" Target="../media/image16.png"/><Relationship Id="rId10" Type="http://schemas.openxmlformats.org/officeDocument/2006/relationships/image" Target="../media/image66.png"/><Relationship Id="rId19" Type="http://schemas.openxmlformats.org/officeDocument/2006/relationships/image" Target="../media/image22.png"/><Relationship Id="rId4" Type="http://schemas.openxmlformats.org/officeDocument/2006/relationships/image" Target="../media/image62.png"/><Relationship Id="rId9" Type="http://schemas.openxmlformats.org/officeDocument/2006/relationships/image" Target="../media/image65.png"/><Relationship Id="rId14" Type="http://schemas.openxmlformats.org/officeDocument/2006/relationships/image" Target="../media/image69.png"/><Relationship Id="rId22" Type="http://schemas.openxmlformats.org/officeDocument/2006/relationships/image" Target="../media/image75.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3.png"/><Relationship Id="rId5" Type="http://schemas.openxmlformats.org/officeDocument/2006/relationships/image" Target="../media/image14.png"/><Relationship Id="rId4" Type="http://schemas.openxmlformats.org/officeDocument/2006/relationships/image" Target="../media/image12.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8" Type="http://schemas.openxmlformats.org/officeDocument/2006/relationships/image" Target="../media/image83.png"/><Relationship Id="rId3" Type="http://schemas.openxmlformats.org/officeDocument/2006/relationships/image" Target="../media/image79.png"/><Relationship Id="rId7" Type="http://schemas.openxmlformats.org/officeDocument/2006/relationships/image" Target="../media/image82.png"/><Relationship Id="rId2" Type="http://schemas.openxmlformats.org/officeDocument/2006/relationships/image" Target="../media/image78.png"/><Relationship Id="rId1" Type="http://schemas.openxmlformats.org/officeDocument/2006/relationships/slideMaster" Target="../slideMasters/slideMaster1.xml"/><Relationship Id="rId6" Type="http://schemas.openxmlformats.org/officeDocument/2006/relationships/image" Target="../media/image38.png"/><Relationship Id="rId5" Type="http://schemas.openxmlformats.org/officeDocument/2006/relationships/image" Target="../media/image81.png"/><Relationship Id="rId10" Type="http://schemas.openxmlformats.org/officeDocument/2006/relationships/image" Target="../media/image84.jpeg"/><Relationship Id="rId4" Type="http://schemas.openxmlformats.org/officeDocument/2006/relationships/image" Target="../media/image80.png"/><Relationship Id="rId9"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83.png"/><Relationship Id="rId7" Type="http://schemas.openxmlformats.org/officeDocument/2006/relationships/image" Target="../media/image88.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87.png"/><Relationship Id="rId5" Type="http://schemas.openxmlformats.org/officeDocument/2006/relationships/image" Target="../media/image86.png"/><Relationship Id="rId4" Type="http://schemas.openxmlformats.org/officeDocument/2006/relationships/image" Target="../media/image85.png"/></Relationships>
</file>

<file path=ppt/slideLayouts/_rels/slideLayout47.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image" Target="../media/image86.png"/><Relationship Id="rId7" Type="http://schemas.openxmlformats.org/officeDocument/2006/relationships/image" Target="../media/image83.png"/><Relationship Id="rId2" Type="http://schemas.openxmlformats.org/officeDocument/2006/relationships/image" Target="../media/image85.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88.png"/><Relationship Id="rId4" Type="http://schemas.openxmlformats.org/officeDocument/2006/relationships/image" Target="../media/image87.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
        <p:nvSpPr>
          <p:cNvPr id="17" name="Rectangle 1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itle 1"/>
          <p:cNvSpPr>
            <a:spLocks noGrp="1"/>
          </p:cNvSpPr>
          <p:nvPr>
            <p:ph type="title"/>
          </p:nvPr>
        </p:nvSpPr>
        <p:spPr>
          <a:xfrm>
            <a:off x="831850" y="3646446"/>
            <a:ext cx="10515600" cy="1241441"/>
          </a:xfrm>
        </p:spPr>
        <p:txBody>
          <a:bodyPr anchor="b"/>
          <a:lstStyle>
            <a:lvl1pPr>
              <a:defRPr sz="6000">
                <a:solidFill>
                  <a:schemeClr val="bg1"/>
                </a:solidFill>
              </a:defRPr>
            </a:lvl1pPr>
          </a:lstStyle>
          <a:p>
            <a:r>
              <a:rPr lang="en-US"/>
              <a:t>Click to edit Master title style</a:t>
            </a:r>
            <a:endParaRPr lang="en-GB" dirty="0"/>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1276" y="2146258"/>
            <a:ext cx="2300779" cy="146446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3305" y="2146259"/>
            <a:ext cx="2565564" cy="1464463"/>
          </a:xfrm>
          <a:prstGeom prst="rect">
            <a:avLst/>
          </a:prstGeom>
        </p:spPr>
      </p:pic>
      <p:pic>
        <p:nvPicPr>
          <p:cNvPr id="9" name="Picture 8" descr="A close up of a logo&#10;&#10;Description generated with high confidence">
            <a:extLst>
              <a:ext uri="{FF2B5EF4-FFF2-40B4-BE49-F238E27FC236}">
                <a16:creationId xmlns:a16="http://schemas.microsoft.com/office/drawing/2014/main" id="{41A9ECDF-332B-42AC-98F5-9907EF11CC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6203" y="5140712"/>
            <a:ext cx="5584987" cy="1233783"/>
          </a:xfrm>
          <a:prstGeom prst="rect">
            <a:avLst/>
          </a:prstGeom>
        </p:spPr>
      </p:pic>
    </p:spTree>
    <p:extLst>
      <p:ext uri="{BB962C8B-B14F-4D97-AF65-F5344CB8AC3E}">
        <p14:creationId xmlns:p14="http://schemas.microsoft.com/office/powerpoint/2010/main" val="2831257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Katy Webb">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Katy Webb</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Business Development Director</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5377" y="1329246"/>
            <a:ext cx="2803774" cy="5528754"/>
          </a:xfrm>
          <a:prstGeom prst="rect">
            <a:avLst/>
          </a:prstGeom>
        </p:spPr>
      </p:pic>
    </p:spTree>
    <p:extLst>
      <p:ext uri="{BB962C8B-B14F-4D97-AF65-F5344CB8AC3E}">
        <p14:creationId xmlns:p14="http://schemas.microsoft.com/office/powerpoint/2010/main" val="8537332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isa Hancock">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tuServ_Lisa</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Lisa Hancock</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tuServ Business Development Director</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5377" y="1329246"/>
            <a:ext cx="2803774" cy="5528753"/>
          </a:xfrm>
          <a:prstGeom prst="rect">
            <a:avLst/>
          </a:prstGeom>
        </p:spPr>
      </p:pic>
    </p:spTree>
    <p:extLst>
      <p:ext uri="{BB962C8B-B14F-4D97-AF65-F5344CB8AC3E}">
        <p14:creationId xmlns:p14="http://schemas.microsoft.com/office/powerpoint/2010/main" val="14594508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annah Ackroy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Hannah </a:t>
            </a:r>
            <a:r>
              <a:rPr lang="en-GB" sz="6000" dirty="0" err="1">
                <a:solidFill>
                  <a:schemeClr val="bg1"/>
                </a:solidFill>
                <a:latin typeface="+mj-lt"/>
              </a:rPr>
              <a:t>Ackroyd</a:t>
            </a:r>
            <a:endParaRPr lang="en-GB" sz="6000" dirty="0">
              <a:solidFill>
                <a:schemeClr val="bg1"/>
              </a:solidFill>
              <a:latin typeface="+mj-lt"/>
            </a:endParaRP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Business Development Manager</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92" y="1565021"/>
            <a:ext cx="1943498" cy="5038699"/>
          </a:xfrm>
          <a:prstGeom prst="rect">
            <a:avLst/>
          </a:prstGeom>
        </p:spPr>
      </p:pic>
    </p:spTree>
    <p:extLst>
      <p:ext uri="{BB962C8B-B14F-4D97-AF65-F5344CB8AC3E}">
        <p14:creationId xmlns:p14="http://schemas.microsoft.com/office/powerpoint/2010/main" val="3784291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ndy Dawso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5547"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@W4050</a:t>
            </a:r>
          </a:p>
        </p:txBody>
      </p:sp>
      <p:sp>
        <p:nvSpPr>
          <p:cNvPr id="18" name="TextBox 17"/>
          <p:cNvSpPr txBox="1"/>
          <p:nvPr/>
        </p:nvSpPr>
        <p:spPr>
          <a:xfrm>
            <a:off x="5513777" y="3575070"/>
            <a:ext cx="3364106" cy="307777"/>
          </a:xfrm>
          <a:prstGeom prst="rect">
            <a:avLst/>
          </a:prstGeom>
          <a:noFill/>
        </p:spPr>
        <p:txBody>
          <a:bodyPr wrap="square" rtlCol="0">
            <a:spAutoFit/>
          </a:bodyPr>
          <a:lstStyle/>
          <a:p>
            <a:r>
              <a:rPr lang="en-GB" sz="1400" dirty="0">
                <a:solidFill>
                  <a:schemeClr val="bg1"/>
                </a:solidFill>
              </a:rPr>
              <a:t>blogs.blackmarble.co.uk/blogs/</a:t>
            </a:r>
            <a:r>
              <a:rPr lang="en-GB" sz="1400" dirty="0" err="1">
                <a:solidFill>
                  <a:schemeClr val="bg1"/>
                </a:solidFill>
              </a:rPr>
              <a:t>adawson</a:t>
            </a:r>
            <a:endParaRPr lang="en-GB" sz="1400" dirty="0">
              <a:solidFill>
                <a:schemeClr val="bg1"/>
              </a:solidFill>
            </a:endParaRPr>
          </a:p>
        </p:txBody>
      </p:sp>
      <p:sp>
        <p:nvSpPr>
          <p:cNvPr id="20" name="TextBox 19"/>
          <p:cNvSpPr txBox="1"/>
          <p:nvPr/>
        </p:nvSpPr>
        <p:spPr>
          <a:xfrm>
            <a:off x="9852339"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Andy Dawson</a:t>
            </a:r>
          </a:p>
        </p:txBody>
      </p:sp>
      <p:sp>
        <p:nvSpPr>
          <p:cNvPr id="22" name="TextBox 21"/>
          <p:cNvSpPr txBox="1"/>
          <p:nvPr/>
        </p:nvSpPr>
        <p:spPr>
          <a:xfrm>
            <a:off x="3171338" y="5138144"/>
            <a:ext cx="6863634" cy="830997"/>
          </a:xfrm>
          <a:prstGeom prst="rect">
            <a:avLst/>
          </a:prstGeom>
          <a:noFill/>
        </p:spPr>
        <p:txBody>
          <a:bodyPr wrap="square" rtlCol="0">
            <a:spAutoFit/>
          </a:bodyPr>
          <a:lstStyle/>
          <a:p>
            <a:r>
              <a:rPr lang="en-GB" sz="2400" dirty="0">
                <a:solidFill>
                  <a:schemeClr val="bg1"/>
                </a:solidFill>
                <a:latin typeface="+mn-lt"/>
              </a:rPr>
              <a:t>IT Manager</a:t>
            </a:r>
          </a:p>
          <a:p>
            <a:r>
              <a:rPr lang="en-GB" sz="2400" dirty="0">
                <a:solidFill>
                  <a:schemeClr val="bg1"/>
                </a:solidFill>
                <a:latin typeface="+mn-lt"/>
              </a:rPr>
              <a:t>Microsoft</a:t>
            </a:r>
            <a:r>
              <a:rPr lang="en-GB" sz="2400" baseline="0" dirty="0">
                <a:solidFill>
                  <a:schemeClr val="bg1"/>
                </a:solidFill>
                <a:latin typeface="+mn-lt"/>
              </a:rPr>
              <a:t> MVP (Office Servers and Services)</a:t>
            </a:r>
            <a:endParaRPr lang="en-GB" sz="2400" dirty="0">
              <a:solidFill>
                <a:schemeClr val="bg1"/>
              </a:solidFill>
              <a:latin typeface="+mn-lt"/>
            </a:endParaRP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9" name="Picture 1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89660" y="3577896"/>
            <a:ext cx="327088" cy="327088"/>
          </a:xfrm>
          <a:prstGeom prst="rect">
            <a:avLst/>
          </a:prstGeom>
        </p:spPr>
      </p:pic>
      <p:pic>
        <p:nvPicPr>
          <p:cNvPr id="17" name="Picture 16"/>
          <p:cNvPicPr>
            <a:picLocks noChangeAspect="1"/>
          </p:cNvPicPr>
          <p:nvPr/>
        </p:nvPicPr>
        <p:blipFill rotWithShape="1">
          <a:blip r:embed="rId6">
            <a:extLst>
              <a:ext uri="{28A0092B-C50C-407E-A947-70E740481C1C}">
                <a14:useLocalDpi xmlns:a14="http://schemas.microsoft.com/office/drawing/2010/main" val="0"/>
              </a:ext>
            </a:extLst>
          </a:blip>
          <a:srcRect l="18033" r="15420"/>
          <a:stretch/>
        </p:blipFill>
        <p:spPr>
          <a:xfrm>
            <a:off x="404132" y="1651763"/>
            <a:ext cx="2392020" cy="5081664"/>
          </a:xfrm>
          <a:prstGeom prst="rect">
            <a:avLst/>
          </a:prstGeom>
        </p:spPr>
      </p:pic>
    </p:spTree>
    <p:extLst>
      <p:ext uri="{BB962C8B-B14F-4D97-AF65-F5344CB8AC3E}">
        <p14:creationId xmlns:p14="http://schemas.microsoft.com/office/powerpoint/2010/main" val="3629152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ndy Haynes">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83030"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6397769" y="3575070"/>
            <a:ext cx="2746442" cy="307777"/>
          </a:xfrm>
          <a:prstGeom prst="rect">
            <a:avLst/>
          </a:prstGeom>
          <a:noFill/>
        </p:spPr>
        <p:txBody>
          <a:bodyPr wrap="square" rtlCol="0">
            <a:spAutoFit/>
          </a:bodyPr>
          <a:lstStyle/>
          <a:p>
            <a:r>
              <a:rPr lang="en-GB" sz="1400" dirty="0">
                <a:solidFill>
                  <a:schemeClr val="bg1"/>
                </a:solidFill>
              </a:rPr>
              <a:t>blogs.blackmarble.co.uk</a:t>
            </a:r>
          </a:p>
        </p:txBody>
      </p:sp>
      <p:sp>
        <p:nvSpPr>
          <p:cNvPr id="20" name="TextBox 19"/>
          <p:cNvSpPr txBox="1"/>
          <p:nvPr/>
        </p:nvSpPr>
        <p:spPr>
          <a:xfrm>
            <a:off x="9529822"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Andy Haynes</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73652" y="3577896"/>
            <a:ext cx="327088" cy="327088"/>
          </a:xfrm>
          <a:prstGeom prst="rect">
            <a:avLst/>
          </a:prstGeom>
        </p:spPr>
      </p:pic>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2573" y="1812764"/>
            <a:ext cx="1941122" cy="4694807"/>
          </a:xfrm>
          <a:prstGeom prst="rect">
            <a:avLst/>
          </a:prstGeom>
        </p:spPr>
      </p:pic>
      <p:sp>
        <p:nvSpPr>
          <p:cNvPr id="12" name="TextBox 1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Engineering Director</a:t>
            </a:r>
          </a:p>
        </p:txBody>
      </p:sp>
    </p:spTree>
    <p:extLst>
      <p:ext uri="{BB962C8B-B14F-4D97-AF65-F5344CB8AC3E}">
        <p14:creationId xmlns:p14="http://schemas.microsoft.com/office/powerpoint/2010/main" val="2513861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Joshua Whittl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blogs.blackmarble.co.uk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Robert Hancock</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9800" y="953714"/>
            <a:ext cx="2994216" cy="5904285"/>
          </a:xfrm>
          <a:prstGeom prst="rect">
            <a:avLst/>
          </a:prstGeom>
        </p:spPr>
      </p:pic>
      <p:sp>
        <p:nvSpPr>
          <p:cNvPr id="12" name="TextBox 1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Development Director</a:t>
            </a:r>
          </a:p>
        </p:txBody>
      </p:sp>
    </p:spTree>
    <p:extLst>
      <p:ext uri="{BB962C8B-B14F-4D97-AF65-F5344CB8AC3E}">
        <p14:creationId xmlns:p14="http://schemas.microsoft.com/office/powerpoint/2010/main" val="3112261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Rik Hepworth">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50934"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rikhepworth</a:t>
            </a:r>
            <a:endParaRPr lang="en-GB" sz="1400" dirty="0">
              <a:solidFill>
                <a:schemeClr val="bg1"/>
              </a:solidFill>
            </a:endParaRPr>
          </a:p>
        </p:txBody>
      </p:sp>
      <p:sp>
        <p:nvSpPr>
          <p:cNvPr id="18" name="TextBox 17"/>
          <p:cNvSpPr txBox="1"/>
          <p:nvPr/>
        </p:nvSpPr>
        <p:spPr>
          <a:xfrm>
            <a:off x="5915631" y="3575070"/>
            <a:ext cx="3502568" cy="307777"/>
          </a:xfrm>
          <a:prstGeom prst="rect">
            <a:avLst/>
          </a:prstGeom>
          <a:noFill/>
        </p:spPr>
        <p:txBody>
          <a:bodyPr wrap="square" rtlCol="0">
            <a:spAutoFit/>
          </a:bodyPr>
          <a:lstStyle/>
          <a:p>
            <a:r>
              <a:rPr lang="en-GB" sz="1400" dirty="0">
                <a:solidFill>
                  <a:schemeClr val="bg1"/>
                </a:solidFill>
              </a:rPr>
              <a:t>blogs.blackmarble.co.uk/blogs/</a:t>
            </a:r>
            <a:r>
              <a:rPr lang="en-GB" sz="1400" dirty="0" err="1">
                <a:solidFill>
                  <a:schemeClr val="bg1"/>
                </a:solidFill>
              </a:rPr>
              <a:t>rhepworth</a:t>
            </a:r>
            <a:endParaRPr lang="en-GB" sz="1400" dirty="0">
              <a:solidFill>
                <a:schemeClr val="bg1"/>
              </a:solidFill>
            </a:endParaRPr>
          </a:p>
        </p:txBody>
      </p:sp>
      <p:sp>
        <p:nvSpPr>
          <p:cNvPr id="20" name="TextBox 19"/>
          <p:cNvSpPr txBox="1"/>
          <p:nvPr/>
        </p:nvSpPr>
        <p:spPr>
          <a:xfrm>
            <a:off x="10297726" y="3577228"/>
            <a:ext cx="1473891"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Rik</a:t>
            </a:r>
            <a:r>
              <a:rPr lang="en-GB" sz="6000" baseline="0" dirty="0">
                <a:solidFill>
                  <a:schemeClr val="bg1"/>
                </a:solidFill>
                <a:latin typeface="+mj-lt"/>
              </a:rPr>
              <a:t> Hepworth</a:t>
            </a:r>
            <a:endParaRPr lang="en-GB" sz="6000" dirty="0">
              <a:solidFill>
                <a:schemeClr val="bg1"/>
              </a:solidFill>
              <a:latin typeface="+mj-lt"/>
            </a:endParaRPr>
          </a:p>
        </p:txBody>
      </p:sp>
      <p:sp>
        <p:nvSpPr>
          <p:cNvPr id="22" name="TextBox 21"/>
          <p:cNvSpPr txBox="1"/>
          <p:nvPr/>
        </p:nvSpPr>
        <p:spPr>
          <a:xfrm>
            <a:off x="3171338" y="5138144"/>
            <a:ext cx="6863634" cy="830997"/>
          </a:xfrm>
          <a:prstGeom prst="rect">
            <a:avLst/>
          </a:prstGeom>
          <a:noFill/>
        </p:spPr>
        <p:txBody>
          <a:bodyPr wrap="square" rtlCol="0">
            <a:spAutoFit/>
          </a:bodyPr>
          <a:lstStyle/>
          <a:p>
            <a:r>
              <a:rPr lang="en-GB" sz="2400" dirty="0">
                <a:solidFill>
                  <a:schemeClr val="bg1"/>
                </a:solidFill>
                <a:latin typeface="+mn-lt"/>
              </a:rPr>
              <a:t>Consultancy Services Director</a:t>
            </a:r>
          </a:p>
          <a:p>
            <a:r>
              <a:rPr lang="en-GB" sz="2400" dirty="0">
                <a:solidFill>
                  <a:schemeClr val="bg1"/>
                </a:solidFill>
                <a:latin typeface="+mn-lt"/>
              </a:rPr>
              <a:t>Microsoft MVP (Azure)</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683" y="1756983"/>
            <a:ext cx="2699120" cy="4822692"/>
          </a:xfrm>
          <a:prstGeom prst="rect">
            <a:avLst/>
          </a:prstGeom>
        </p:spPr>
      </p:pic>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spTree>
    <p:extLst>
      <p:ext uri="{BB962C8B-B14F-4D97-AF65-F5344CB8AC3E}">
        <p14:creationId xmlns:p14="http://schemas.microsoft.com/office/powerpoint/2010/main" val="23811336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Robert Hogg">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18867"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RobertHogg</a:t>
            </a:r>
            <a:endParaRPr lang="en-GB" sz="1400" dirty="0">
              <a:solidFill>
                <a:schemeClr val="bg1"/>
              </a:solidFill>
            </a:endParaRPr>
          </a:p>
        </p:txBody>
      </p:sp>
      <p:sp>
        <p:nvSpPr>
          <p:cNvPr id="18" name="TextBox 17"/>
          <p:cNvSpPr txBox="1"/>
          <p:nvPr/>
        </p:nvSpPr>
        <p:spPr>
          <a:xfrm>
            <a:off x="5915631" y="3575070"/>
            <a:ext cx="3443216" cy="307777"/>
          </a:xfrm>
          <a:prstGeom prst="rect">
            <a:avLst/>
          </a:prstGeom>
          <a:noFill/>
        </p:spPr>
        <p:txBody>
          <a:bodyPr wrap="square" rtlCol="0">
            <a:spAutoFit/>
          </a:bodyPr>
          <a:lstStyle/>
          <a:p>
            <a:r>
              <a:rPr lang="en-GB" sz="1400" dirty="0">
                <a:solidFill>
                  <a:schemeClr val="bg1"/>
                </a:solidFill>
              </a:rPr>
              <a:t>blogs.blackmarble.co.uk/blogs/boss</a:t>
            </a:r>
          </a:p>
        </p:txBody>
      </p:sp>
      <p:sp>
        <p:nvSpPr>
          <p:cNvPr id="20" name="TextBox 19"/>
          <p:cNvSpPr txBox="1"/>
          <p:nvPr/>
        </p:nvSpPr>
        <p:spPr>
          <a:xfrm>
            <a:off x="9865659"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Robert Hogg</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Managing Director</a:t>
            </a:r>
          </a:p>
          <a:p>
            <a:r>
              <a:rPr lang="en-GB" sz="2400" dirty="0">
                <a:solidFill>
                  <a:schemeClr val="bg1"/>
                </a:solidFill>
                <a:latin typeface="+mn-lt"/>
              </a:rPr>
              <a:t>Microsoft MVP (Azure)</a:t>
            </a:r>
          </a:p>
          <a:p>
            <a:r>
              <a:rPr lang="en-GB" sz="2400" dirty="0">
                <a:solidFill>
                  <a:schemeClr val="bg1"/>
                </a:solidFill>
                <a:latin typeface="+mn-lt"/>
              </a:rPr>
              <a:t>Microsoft Regional Director</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8916" y="1967594"/>
            <a:ext cx="2883998" cy="4715001"/>
          </a:xfrm>
          <a:prstGeom prst="rect">
            <a:avLst/>
          </a:prstGeom>
        </p:spPr>
      </p:pic>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69080" y="5524694"/>
            <a:ext cx="2754680" cy="589310"/>
          </a:xfrm>
          <a:prstGeom prst="rect">
            <a:avLst/>
          </a:prstGeom>
        </p:spPr>
      </p:pic>
    </p:spTree>
    <p:extLst>
      <p:ext uri="{BB962C8B-B14F-4D97-AF65-F5344CB8AC3E}">
        <p14:creationId xmlns:p14="http://schemas.microsoft.com/office/powerpoint/2010/main" val="22634969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ichard Fennell">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8657"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richardfennell</a:t>
            </a:r>
            <a:endParaRPr lang="en-GB" sz="1400" dirty="0">
              <a:solidFill>
                <a:schemeClr val="bg1"/>
              </a:solidFill>
            </a:endParaRPr>
          </a:p>
        </p:txBody>
      </p:sp>
      <p:sp>
        <p:nvSpPr>
          <p:cNvPr id="18" name="TextBox 17"/>
          <p:cNvSpPr txBox="1"/>
          <p:nvPr/>
        </p:nvSpPr>
        <p:spPr>
          <a:xfrm>
            <a:off x="5915630" y="3575070"/>
            <a:ext cx="3517313" cy="307777"/>
          </a:xfrm>
          <a:prstGeom prst="rect">
            <a:avLst/>
          </a:prstGeom>
          <a:noFill/>
        </p:spPr>
        <p:txBody>
          <a:bodyPr wrap="square" rtlCol="0">
            <a:spAutoFit/>
          </a:bodyPr>
          <a:lstStyle/>
          <a:p>
            <a:r>
              <a:rPr lang="en-GB" sz="1400" dirty="0">
                <a:solidFill>
                  <a:schemeClr val="bg1"/>
                </a:solidFill>
              </a:rPr>
              <a:t>blogs.blackmarble.co.uk/blogs/</a:t>
            </a:r>
            <a:r>
              <a:rPr lang="en-GB" sz="1400" dirty="0" err="1">
                <a:solidFill>
                  <a:schemeClr val="bg1"/>
                </a:solidFill>
              </a:rPr>
              <a:t>rfennell</a:t>
            </a:r>
            <a:endParaRPr lang="en-GB" sz="1400" dirty="0">
              <a:solidFill>
                <a:schemeClr val="bg1"/>
              </a:solidFill>
            </a:endParaRPr>
          </a:p>
        </p:txBody>
      </p:sp>
      <p:sp>
        <p:nvSpPr>
          <p:cNvPr id="20" name="TextBox 19"/>
          <p:cNvSpPr txBox="1"/>
          <p:nvPr/>
        </p:nvSpPr>
        <p:spPr>
          <a:xfrm>
            <a:off x="10025449" y="3577228"/>
            <a:ext cx="1933254"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Richard Fennell</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Engineering Director</a:t>
            </a:r>
          </a:p>
          <a:p>
            <a:r>
              <a:rPr lang="en-GB" sz="2400" dirty="0">
                <a:solidFill>
                  <a:schemeClr val="bg1"/>
                </a:solidFill>
                <a:latin typeface="+mn-lt"/>
              </a:rPr>
              <a:t>Microsoft MVP</a:t>
            </a:r>
            <a:br>
              <a:rPr lang="en-GB" sz="2400" dirty="0">
                <a:solidFill>
                  <a:schemeClr val="bg1"/>
                </a:solidFill>
                <a:latin typeface="+mn-lt"/>
              </a:rPr>
            </a:br>
            <a:r>
              <a:rPr lang="en-GB" sz="2400" dirty="0">
                <a:solidFill>
                  <a:schemeClr val="bg1"/>
                </a:solidFill>
                <a:latin typeface="+mn-lt"/>
              </a:rPr>
              <a:t>(Visual Studio and Development Technologies)</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538" y="1560655"/>
            <a:ext cx="1986927" cy="5142223"/>
          </a:xfrm>
          <a:prstGeom prst="rect">
            <a:avLst/>
          </a:prstGeom>
        </p:spPr>
      </p:pic>
    </p:spTree>
    <p:extLst>
      <p:ext uri="{BB962C8B-B14F-4D97-AF65-F5344CB8AC3E}">
        <p14:creationId xmlns:p14="http://schemas.microsoft.com/office/powerpoint/2010/main" val="20488549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Richard Fennell">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8657" y="3577896"/>
            <a:ext cx="338554"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jamesemann</a:t>
            </a:r>
            <a:endParaRPr lang="en-GB" sz="1400" dirty="0">
              <a:solidFill>
                <a:schemeClr val="bg1"/>
              </a:solidFill>
            </a:endParaRPr>
          </a:p>
        </p:txBody>
      </p:sp>
      <p:sp>
        <p:nvSpPr>
          <p:cNvPr id="18" name="TextBox 17"/>
          <p:cNvSpPr txBox="1"/>
          <p:nvPr/>
        </p:nvSpPr>
        <p:spPr>
          <a:xfrm>
            <a:off x="5915630" y="3575070"/>
            <a:ext cx="3517313" cy="307777"/>
          </a:xfrm>
          <a:prstGeom prst="rect">
            <a:avLst/>
          </a:prstGeom>
          <a:noFill/>
        </p:spPr>
        <p:txBody>
          <a:bodyPr wrap="square" rtlCol="0">
            <a:spAutoFit/>
          </a:bodyPr>
          <a:lstStyle/>
          <a:p>
            <a:r>
              <a:rPr lang="en-GB" sz="1400" dirty="0">
                <a:solidFill>
                  <a:schemeClr val="bg1"/>
                </a:solidFill>
              </a:rPr>
              <a:t>blogs.blackmarble.co.uk/blogs/</a:t>
            </a:r>
            <a:r>
              <a:rPr lang="en-GB" sz="1400" dirty="0" err="1">
                <a:solidFill>
                  <a:schemeClr val="bg1"/>
                </a:solidFill>
              </a:rPr>
              <a:t>jmann</a:t>
            </a:r>
            <a:endParaRPr lang="en-GB" sz="1400" dirty="0">
              <a:solidFill>
                <a:schemeClr val="bg1"/>
              </a:solidFill>
            </a:endParaRPr>
          </a:p>
        </p:txBody>
      </p:sp>
      <p:sp>
        <p:nvSpPr>
          <p:cNvPr id="20" name="TextBox 19"/>
          <p:cNvSpPr txBox="1"/>
          <p:nvPr/>
        </p:nvSpPr>
        <p:spPr>
          <a:xfrm>
            <a:off x="10025449" y="3577228"/>
            <a:ext cx="1933254"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James Mann</a:t>
            </a:r>
          </a:p>
        </p:txBody>
      </p:sp>
      <p:sp>
        <p:nvSpPr>
          <p:cNvPr id="22" name="TextBox 21"/>
          <p:cNvSpPr txBox="1"/>
          <p:nvPr/>
        </p:nvSpPr>
        <p:spPr>
          <a:xfrm>
            <a:off x="3171338" y="5138144"/>
            <a:ext cx="6863634" cy="1200329"/>
          </a:xfrm>
          <a:prstGeom prst="rect">
            <a:avLst/>
          </a:prstGeom>
          <a:noFill/>
        </p:spPr>
        <p:txBody>
          <a:bodyPr wrap="square" rtlCol="0">
            <a:spAutoFit/>
          </a:bodyPr>
          <a:lstStyle/>
          <a:p>
            <a:r>
              <a:rPr lang="en-GB" sz="2400" dirty="0">
                <a:solidFill>
                  <a:schemeClr val="bg1"/>
                </a:solidFill>
                <a:latin typeface="+mn-lt"/>
              </a:rPr>
              <a:t>Senior Consultant</a:t>
            </a:r>
          </a:p>
          <a:p>
            <a:r>
              <a:rPr lang="en-GB" sz="2400" dirty="0">
                <a:solidFill>
                  <a:schemeClr val="bg1"/>
                </a:solidFill>
                <a:latin typeface="+mn-lt"/>
              </a:rPr>
              <a:t>Microsoft MVP</a:t>
            </a:r>
            <a:br>
              <a:rPr lang="en-GB" sz="2400" dirty="0">
                <a:solidFill>
                  <a:schemeClr val="bg1"/>
                </a:solidFill>
                <a:latin typeface="+mn-lt"/>
              </a:rPr>
            </a:br>
            <a:r>
              <a:rPr lang="en-GB" sz="2400" dirty="0">
                <a:solidFill>
                  <a:schemeClr val="bg1"/>
                </a:solidFill>
                <a:latin typeface="+mn-lt"/>
              </a:rPr>
              <a:t>(AI)</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1514" y="3577896"/>
            <a:ext cx="327088" cy="327088"/>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pic>
        <p:nvPicPr>
          <p:cNvPr id="17" name="Picture 16">
            <a:extLst>
              <a:ext uri="{FF2B5EF4-FFF2-40B4-BE49-F238E27FC236}">
                <a16:creationId xmlns:a16="http://schemas.microsoft.com/office/drawing/2014/main" id="{3CF6DDFE-F540-429C-9A81-E14470E97C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4755" y="1060418"/>
            <a:ext cx="2878546" cy="5797582"/>
          </a:xfrm>
          <a:prstGeom prst="rect">
            <a:avLst/>
          </a:prstGeom>
        </p:spPr>
      </p:pic>
    </p:spTree>
    <p:extLst>
      <p:ext uri="{BB962C8B-B14F-4D97-AF65-F5344CB8AC3E}">
        <p14:creationId xmlns:p14="http://schemas.microsoft.com/office/powerpoint/2010/main" val="1009686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41443601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Richard Fennell">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Simon Parr</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Consultant</a:t>
            </a:r>
          </a:p>
        </p:txBody>
      </p:sp>
      <p:pic>
        <p:nvPicPr>
          <p:cNvPr id="23" name="Picture 22">
            <a:extLst>
              <a:ext uri="{FF2B5EF4-FFF2-40B4-BE49-F238E27FC236}">
                <a16:creationId xmlns:a16="http://schemas.microsoft.com/office/drawing/2014/main" id="{CE7E57AC-7D4C-420C-A6E4-FA193B6ECA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325" y="1280208"/>
            <a:ext cx="3859948" cy="5453149"/>
          </a:xfrm>
          <a:prstGeom prst="rect">
            <a:avLst/>
          </a:prstGeom>
        </p:spPr>
      </p:pic>
    </p:spTree>
    <p:extLst>
      <p:ext uri="{BB962C8B-B14F-4D97-AF65-F5344CB8AC3E}">
        <p14:creationId xmlns:p14="http://schemas.microsoft.com/office/powerpoint/2010/main" val="17961505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3_Richard Fennell">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Ian Thompson</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Consultant</a:t>
            </a:r>
          </a:p>
        </p:txBody>
      </p:sp>
      <p:pic>
        <p:nvPicPr>
          <p:cNvPr id="14" name="Picture 13">
            <a:extLst>
              <a:ext uri="{FF2B5EF4-FFF2-40B4-BE49-F238E27FC236}">
                <a16:creationId xmlns:a16="http://schemas.microsoft.com/office/drawing/2014/main" id="{463E6CE0-DE0D-43C0-AF2E-FCF7D83F1F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8904" y="1527399"/>
            <a:ext cx="1670405" cy="5104015"/>
          </a:xfrm>
          <a:prstGeom prst="rect">
            <a:avLst/>
          </a:prstGeom>
        </p:spPr>
      </p:pic>
    </p:spTree>
    <p:extLst>
      <p:ext uri="{BB962C8B-B14F-4D97-AF65-F5344CB8AC3E}">
        <p14:creationId xmlns:p14="http://schemas.microsoft.com/office/powerpoint/2010/main" val="17794839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Speak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Picture Placeholder 5"/>
          <p:cNvSpPr>
            <a:spLocks noGrp="1"/>
          </p:cNvSpPr>
          <p:nvPr>
            <p:ph type="pic" sz="quarter" idx="12" hasCustomPrompt="1"/>
          </p:nvPr>
        </p:nvSpPr>
        <p:spPr>
          <a:xfrm>
            <a:off x="472432" y="2765502"/>
            <a:ext cx="2157822" cy="3925230"/>
          </a:xfrm>
        </p:spPr>
        <p:txBody>
          <a:bodyPr anchor="b"/>
          <a:lstStyle>
            <a:lvl1pPr marL="0" indent="0">
              <a:buNone/>
              <a:defRPr>
                <a:solidFill>
                  <a:schemeClr val="bg1"/>
                </a:solidFill>
              </a:defRPr>
            </a:lvl1pPr>
          </a:lstStyle>
          <a:p>
            <a:r>
              <a:rPr lang="en-GB" dirty="0"/>
              <a:t>Click to add mini-me</a:t>
            </a:r>
          </a:p>
        </p:txBody>
      </p:sp>
      <p:sp>
        <p:nvSpPr>
          <p:cNvPr id="12" name="Picture Placeholder 5"/>
          <p:cNvSpPr>
            <a:spLocks noGrp="1"/>
          </p:cNvSpPr>
          <p:nvPr>
            <p:ph type="pic" sz="quarter" idx="13" hasCustomPrompt="1"/>
          </p:nvPr>
        </p:nvSpPr>
        <p:spPr>
          <a:xfrm>
            <a:off x="6274783" y="2765502"/>
            <a:ext cx="2157822" cy="3925230"/>
          </a:xfrm>
        </p:spPr>
        <p:txBody>
          <a:bodyPr anchor="b"/>
          <a:lstStyle>
            <a:lvl1pPr marL="0" indent="0">
              <a:buNone/>
              <a:defRPr>
                <a:solidFill>
                  <a:schemeClr val="bg1"/>
                </a:solidFill>
              </a:defRPr>
            </a:lvl1pPr>
          </a:lstStyle>
          <a:p>
            <a:r>
              <a:rPr lang="en-GB" dirty="0"/>
              <a:t>Click to add mini-me</a:t>
            </a:r>
          </a:p>
        </p:txBody>
      </p:sp>
      <p:sp>
        <p:nvSpPr>
          <p:cNvPr id="6" name="Title 1"/>
          <p:cNvSpPr txBox="1">
            <a:spLocks/>
          </p:cNvSpPr>
          <p:nvPr/>
        </p:nvSpPr>
        <p:spPr>
          <a:xfrm>
            <a:off x="2446308" y="3770735"/>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600" dirty="0"/>
              <a:t>Layla Copsey</a:t>
            </a:r>
            <a:endParaRPr lang="en-GB" sz="3600" dirty="0"/>
          </a:p>
        </p:txBody>
      </p:sp>
      <p:sp>
        <p:nvSpPr>
          <p:cNvPr id="9" name="Text Placeholder 2"/>
          <p:cNvSpPr>
            <a:spLocks noGrp="1"/>
          </p:cNvSpPr>
          <p:nvPr>
            <p:ph type="body" idx="10" hasCustomPrompt="1"/>
          </p:nvPr>
        </p:nvSpPr>
        <p:spPr>
          <a:xfrm>
            <a:off x="2446308" y="4785496"/>
            <a:ext cx="3342060" cy="1773044"/>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Senior Designer</a:t>
            </a:r>
          </a:p>
        </p:txBody>
      </p:sp>
      <p:sp>
        <p:nvSpPr>
          <p:cNvPr id="14" name="Title 1"/>
          <p:cNvSpPr txBox="1">
            <a:spLocks/>
          </p:cNvSpPr>
          <p:nvPr/>
        </p:nvSpPr>
        <p:spPr>
          <a:xfrm>
            <a:off x="7981584" y="3770735"/>
            <a:ext cx="3847424"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600" dirty="0"/>
              <a:t>Andrew Davidson</a:t>
            </a:r>
            <a:endParaRPr lang="en-GB" sz="3600" dirty="0"/>
          </a:p>
        </p:txBody>
      </p:sp>
      <p:sp>
        <p:nvSpPr>
          <p:cNvPr id="15" name="Text Placeholder 2"/>
          <p:cNvSpPr>
            <a:spLocks noGrp="1"/>
          </p:cNvSpPr>
          <p:nvPr>
            <p:ph type="body" idx="11" hasCustomPrompt="1"/>
          </p:nvPr>
        </p:nvSpPr>
        <p:spPr>
          <a:xfrm>
            <a:off x="7981585" y="4785496"/>
            <a:ext cx="3342060" cy="1773044"/>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 Consultant</a:t>
            </a:r>
          </a:p>
        </p:txBody>
      </p:sp>
      <p:pic>
        <p:nvPicPr>
          <p:cNvPr id="11" name="Picture 10">
            <a:extLst>
              <a:ext uri="{FF2B5EF4-FFF2-40B4-BE49-F238E27FC236}">
                <a16:creationId xmlns:a16="http://schemas.microsoft.com/office/drawing/2014/main" id="{E072AA31-EA38-4449-9D24-FD1DA4723E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02" y="1212550"/>
            <a:ext cx="2911611" cy="5741398"/>
          </a:xfrm>
          <a:prstGeom prst="rect">
            <a:avLst/>
          </a:prstGeom>
        </p:spPr>
      </p:pic>
      <p:pic>
        <p:nvPicPr>
          <p:cNvPr id="13" name="Picture 12">
            <a:extLst>
              <a:ext uri="{FF2B5EF4-FFF2-40B4-BE49-F238E27FC236}">
                <a16:creationId xmlns:a16="http://schemas.microsoft.com/office/drawing/2014/main" id="{F76EFB5A-DC0B-4F26-95C4-8432F4B26B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9740" y="1235968"/>
            <a:ext cx="2899735" cy="5717980"/>
          </a:xfrm>
          <a:prstGeom prst="rect">
            <a:avLst/>
          </a:prstGeom>
        </p:spPr>
      </p:pic>
    </p:spTree>
    <p:extLst>
      <p:ext uri="{BB962C8B-B14F-4D97-AF65-F5344CB8AC3E}">
        <p14:creationId xmlns:p14="http://schemas.microsoft.com/office/powerpoint/2010/main" val="25048680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oss and Catherin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4100304"/>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pPr>
              <a:lnSpc>
                <a:spcPct val="100000"/>
              </a:lnSpc>
            </a:pPr>
            <a:r>
              <a:rPr lang="en-US" sz="3300" dirty="0"/>
              <a:t>Catherine</a:t>
            </a:r>
          </a:p>
          <a:p>
            <a:pPr>
              <a:lnSpc>
                <a:spcPct val="100000"/>
              </a:lnSpc>
            </a:pPr>
            <a:r>
              <a:rPr lang="en-US" sz="3300" dirty="0"/>
              <a:t>Wheeler-Osman</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1645" y="1687484"/>
            <a:ext cx="3659890" cy="5170516"/>
          </a:xfrm>
          <a:prstGeom prst="rect">
            <a:avLst/>
          </a:prstGeom>
        </p:spPr>
      </p:pic>
      <p:sp>
        <p:nvSpPr>
          <p:cNvPr id="10"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1" name="Title 1"/>
          <p:cNvSpPr txBox="1">
            <a:spLocks/>
          </p:cNvSpPr>
          <p:nvPr/>
        </p:nvSpPr>
        <p:spPr>
          <a:xfrm>
            <a:off x="8387143" y="4958948"/>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Manager</a:t>
            </a:r>
            <a:endParaRPr lang="en-GB" sz="2400" dirty="0">
              <a:latin typeface="+mn-lt"/>
            </a:endParaRPr>
          </a:p>
        </p:txBody>
      </p:sp>
    </p:spTree>
    <p:extLst>
      <p:ext uri="{BB962C8B-B14F-4D97-AF65-F5344CB8AC3E}">
        <p14:creationId xmlns:p14="http://schemas.microsoft.com/office/powerpoint/2010/main" val="167755525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oss and Amy">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Amy Gwyther</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1469" y="1872176"/>
            <a:ext cx="2174802" cy="5018776"/>
          </a:xfrm>
          <a:prstGeom prst="rect">
            <a:avLst/>
          </a:prstGeom>
        </p:spPr>
      </p:pic>
      <p:sp>
        <p:nvSpPr>
          <p:cNvPr id="10"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2"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Manager</a:t>
            </a:r>
            <a:endParaRPr lang="en-GB" sz="2400" dirty="0">
              <a:latin typeface="+mn-lt"/>
            </a:endParaRPr>
          </a:p>
        </p:txBody>
      </p:sp>
    </p:spTree>
    <p:extLst>
      <p:ext uri="{BB962C8B-B14F-4D97-AF65-F5344CB8AC3E}">
        <p14:creationId xmlns:p14="http://schemas.microsoft.com/office/powerpoint/2010/main" val="348797168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oss and Katy">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Katy Webb</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485" y="1573426"/>
            <a:ext cx="2679944" cy="5284573"/>
          </a:xfrm>
          <a:prstGeom prst="rect">
            <a:avLst/>
          </a:prstGeom>
        </p:spPr>
      </p:pic>
      <p:sp>
        <p:nvSpPr>
          <p:cNvPr id="11"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2"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Director</a:t>
            </a:r>
            <a:endParaRPr lang="en-GB" sz="2400" dirty="0">
              <a:latin typeface="+mn-lt"/>
            </a:endParaRPr>
          </a:p>
        </p:txBody>
      </p:sp>
    </p:spTree>
    <p:extLst>
      <p:ext uri="{BB962C8B-B14F-4D97-AF65-F5344CB8AC3E}">
        <p14:creationId xmlns:p14="http://schemas.microsoft.com/office/powerpoint/2010/main" val="27189235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oss and Lisa">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Lisa Hancock</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485" y="1573426"/>
            <a:ext cx="2679943" cy="5284573"/>
          </a:xfrm>
          <a:prstGeom prst="rect">
            <a:avLst/>
          </a:prstGeom>
        </p:spPr>
      </p:pic>
      <p:sp>
        <p:nvSpPr>
          <p:cNvPr id="11"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2"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tuServ Business Development Director</a:t>
            </a:r>
            <a:endParaRPr lang="en-GB" sz="2400" dirty="0">
              <a:latin typeface="+mn-lt"/>
            </a:endParaRPr>
          </a:p>
        </p:txBody>
      </p:sp>
    </p:spTree>
    <p:extLst>
      <p:ext uri="{BB962C8B-B14F-4D97-AF65-F5344CB8AC3E}">
        <p14:creationId xmlns:p14="http://schemas.microsoft.com/office/powerpoint/2010/main" val="12622801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oss and Hannah">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txBox="1">
            <a:spLocks/>
          </p:cNvSpPr>
          <p:nvPr/>
        </p:nvSpPr>
        <p:spPr>
          <a:xfrm>
            <a:off x="3309711" y="3579542"/>
            <a:ext cx="3342060"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Robert</a:t>
            </a:r>
            <a:r>
              <a:rPr lang="en-US" sz="3300" baseline="0" dirty="0"/>
              <a:t> Hogg</a:t>
            </a:r>
            <a:endParaRPr lang="en-GB" sz="3300" dirty="0"/>
          </a:p>
        </p:txBody>
      </p:sp>
      <p:sp>
        <p:nvSpPr>
          <p:cNvPr id="14" name="Title 1"/>
          <p:cNvSpPr txBox="1">
            <a:spLocks/>
          </p:cNvSpPr>
          <p:nvPr/>
        </p:nvSpPr>
        <p:spPr>
          <a:xfrm>
            <a:off x="8387143" y="3579542"/>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Hannah </a:t>
            </a:r>
            <a:r>
              <a:rPr lang="en-US" sz="3300" dirty="0" err="1"/>
              <a:t>Ackroyd</a:t>
            </a:r>
            <a:endParaRPr lang="en-GB" sz="3300"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8" y="1865265"/>
            <a:ext cx="2927937" cy="4786837"/>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0288" y="1894299"/>
            <a:ext cx="1843686" cy="4779926"/>
          </a:xfrm>
          <a:prstGeom prst="rect">
            <a:avLst/>
          </a:prstGeom>
        </p:spPr>
      </p:pic>
      <p:sp>
        <p:nvSpPr>
          <p:cNvPr id="10" name="Title 1"/>
          <p:cNvSpPr txBox="1">
            <a:spLocks/>
          </p:cNvSpPr>
          <p:nvPr/>
        </p:nvSpPr>
        <p:spPr>
          <a:xfrm>
            <a:off x="3309711" y="5140712"/>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Managing Director</a:t>
            </a:r>
            <a:r>
              <a:rPr lang="en-US" sz="2400" baseline="0" dirty="0">
                <a:latin typeface="+mn-lt"/>
              </a:rPr>
              <a:t> at Black Marble, MVP and Microsoft Regional Director</a:t>
            </a:r>
            <a:endParaRPr lang="en-GB" sz="2400" dirty="0">
              <a:latin typeface="+mn-lt"/>
            </a:endParaRPr>
          </a:p>
        </p:txBody>
      </p:sp>
      <p:sp>
        <p:nvSpPr>
          <p:cNvPr id="11" name="Title 1"/>
          <p:cNvSpPr txBox="1">
            <a:spLocks/>
          </p:cNvSpPr>
          <p:nvPr/>
        </p:nvSpPr>
        <p:spPr>
          <a:xfrm>
            <a:off x="8387143" y="4495350"/>
            <a:ext cx="3342060"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Business Development Manager</a:t>
            </a:r>
            <a:endParaRPr lang="en-GB" sz="2400" dirty="0">
              <a:latin typeface="+mn-lt"/>
            </a:endParaRPr>
          </a:p>
        </p:txBody>
      </p:sp>
    </p:spTree>
    <p:extLst>
      <p:ext uri="{BB962C8B-B14F-4D97-AF65-F5344CB8AC3E}">
        <p14:creationId xmlns:p14="http://schemas.microsoft.com/office/powerpoint/2010/main" val="17828675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Founders">
    <p:spTree>
      <p:nvGrpSpPr>
        <p:cNvPr id="1" name=""/>
        <p:cNvGrpSpPr/>
        <p:nvPr/>
      </p:nvGrpSpPr>
      <p:grpSpPr>
        <a:xfrm>
          <a:off x="0" y="0"/>
          <a:ext cx="0" cy="0"/>
          <a:chOff x="0" y="0"/>
          <a:chExt cx="0" cy="0"/>
        </a:xfrm>
      </p:grpSpPr>
      <p:pic>
        <p:nvPicPr>
          <p:cNvPr id="26" name="Picture 25" descr="A living area with red and black furniture&#10;&#10;Description generated with high confidence">
            <a:extLst>
              <a:ext uri="{FF2B5EF4-FFF2-40B4-BE49-F238E27FC236}">
                <a16:creationId xmlns:a16="http://schemas.microsoft.com/office/drawing/2014/main" id="{4438AF8B-10E9-42CE-8669-D54C55F62160}"/>
              </a:ext>
            </a:extLst>
          </p:cNvPr>
          <p:cNvPicPr>
            <a:picLocks noChangeAspect="1"/>
          </p:cNvPicPr>
          <p:nvPr/>
        </p:nvPicPr>
        <p:blipFill rotWithShape="1">
          <a:blip r:embed="rId2">
            <a:extLst>
              <a:ext uri="{28A0092B-C50C-407E-A947-70E740481C1C}">
                <a14:useLocalDpi xmlns:a14="http://schemas.microsoft.com/office/drawing/2010/main" val="0"/>
              </a:ext>
            </a:extLst>
          </a:blip>
          <a:srcRect l="10175" t="6082" r="21572"/>
          <a:stretch/>
        </p:blipFill>
        <p:spPr>
          <a:xfrm>
            <a:off x="0" y="285224"/>
            <a:ext cx="12192000" cy="6301630"/>
          </a:xfrm>
          <a:prstGeom prst="rect">
            <a:avLst/>
          </a:prstGeom>
        </p:spPr>
      </p:pic>
      <p:pic>
        <p:nvPicPr>
          <p:cNvPr id="27" name="Picture 26" descr="A close up of a logo&#10;&#10;Description generated with high confidence">
            <a:extLst>
              <a:ext uri="{FF2B5EF4-FFF2-40B4-BE49-F238E27FC236}">
                <a16:creationId xmlns:a16="http://schemas.microsoft.com/office/drawing/2014/main" id="{A350FADF-19E9-4A05-89CE-2F006276AA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5919" y="962525"/>
            <a:ext cx="2166292" cy="5222471"/>
          </a:xfrm>
          <a:prstGeom prst="rect">
            <a:avLst/>
          </a:prstGeom>
        </p:spPr>
      </p:pic>
      <p:pic>
        <p:nvPicPr>
          <p:cNvPr id="28" name="Picture 27" descr="A picture containing clothing&#10;&#10;Description generated with very high confidence">
            <a:extLst>
              <a:ext uri="{FF2B5EF4-FFF2-40B4-BE49-F238E27FC236}">
                <a16:creationId xmlns:a16="http://schemas.microsoft.com/office/drawing/2014/main" id="{AF05BA86-4573-4FA3-9CF0-36D79E341E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6239" y="690052"/>
            <a:ext cx="2180034" cy="5494944"/>
          </a:xfrm>
          <a:prstGeom prst="rect">
            <a:avLst/>
          </a:prstGeom>
        </p:spPr>
      </p:pic>
      <p:pic>
        <p:nvPicPr>
          <p:cNvPr id="29" name="Picture 28">
            <a:extLst>
              <a:ext uri="{FF2B5EF4-FFF2-40B4-BE49-F238E27FC236}">
                <a16:creationId xmlns:a16="http://schemas.microsoft.com/office/drawing/2014/main" id="{8E7AF1A0-FF66-4683-8A03-25B66F75C5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21022" y="962525"/>
            <a:ext cx="3367173" cy="5346048"/>
          </a:xfrm>
          <a:prstGeom prst="rect">
            <a:avLst/>
          </a:prstGeom>
        </p:spPr>
      </p:pic>
      <p:pic>
        <p:nvPicPr>
          <p:cNvPr id="30" name="Picture 29" descr="A close up of a logo&#10;&#10;Description generated with very high confidence">
            <a:extLst>
              <a:ext uri="{FF2B5EF4-FFF2-40B4-BE49-F238E27FC236}">
                <a16:creationId xmlns:a16="http://schemas.microsoft.com/office/drawing/2014/main" id="{F1094832-B3CC-4E3B-A1F0-11A746E016C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76337" y="5262531"/>
            <a:ext cx="6087979" cy="1074861"/>
          </a:xfrm>
          <a:prstGeom prst="rect">
            <a:avLst/>
          </a:prstGeom>
        </p:spPr>
      </p:pic>
    </p:spTree>
    <p:extLst>
      <p:ext uri="{BB962C8B-B14F-4D97-AF65-F5344CB8AC3E}">
        <p14:creationId xmlns:p14="http://schemas.microsoft.com/office/powerpoint/2010/main" val="70001070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ck Marble">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C08A412A-6749-4A07-B521-4B0ACA9AFFA4}"/>
              </a:ext>
            </a:extLst>
          </p:cNvPr>
          <p:cNvSpPr>
            <a:spLocks noGrp="1"/>
          </p:cNvSpPr>
          <p:nvPr>
            <p:ph type="title"/>
          </p:nvPr>
        </p:nvSpPr>
        <p:spPr>
          <a:xfrm>
            <a:off x="838200" y="365125"/>
            <a:ext cx="10515600" cy="1325563"/>
          </a:xfrm>
        </p:spPr>
        <p:txBody>
          <a:bodyPr/>
          <a:lstStyle/>
          <a:p>
            <a:r>
              <a:rPr lang="en-US">
                <a:solidFill>
                  <a:srgbClr val="21B9EC"/>
                </a:solidFill>
              </a:rPr>
              <a:t>Click to edit Master title style</a:t>
            </a:r>
            <a:endParaRPr lang="en-GB" dirty="0">
              <a:solidFill>
                <a:srgbClr val="21B9EC"/>
              </a:solidFill>
            </a:endParaRPr>
          </a:p>
        </p:txBody>
      </p:sp>
      <p:sp>
        <p:nvSpPr>
          <p:cNvPr id="27" name="Content Placeholder 2">
            <a:extLst>
              <a:ext uri="{FF2B5EF4-FFF2-40B4-BE49-F238E27FC236}">
                <a16:creationId xmlns:a16="http://schemas.microsoft.com/office/drawing/2014/main" id="{F988F45D-EC5F-4F03-8A24-1160184888D3}"/>
              </a:ext>
            </a:extLst>
          </p:cNvPr>
          <p:cNvSpPr>
            <a:spLocks noGrp="1"/>
          </p:cNvSpPr>
          <p:nvPr>
            <p:ph sz="half" idx="1"/>
          </p:nvPr>
        </p:nvSpPr>
        <p:spPr>
          <a:xfrm>
            <a:off x="838200" y="1646143"/>
            <a:ext cx="8050876" cy="4351338"/>
          </a:xfrm>
        </p:spPr>
        <p:txBody>
          <a:bodyPr>
            <a:normAutofit fontScale="92500" lnSpcReduction="10000"/>
          </a:bodyPr>
          <a:lstStyle/>
          <a:p>
            <a:pPr lvl="0">
              <a:lnSpc>
                <a:spcPct val="100000"/>
              </a:lnSpc>
            </a:pPr>
            <a:r>
              <a:rPr lang="en-US"/>
              <a:t>Edit Master text styles</a:t>
            </a:r>
          </a:p>
          <a:p>
            <a:pPr lvl="1">
              <a:lnSpc>
                <a:spcPct val="100000"/>
              </a:lnSpc>
            </a:pPr>
            <a:r>
              <a:rPr lang="en-US"/>
              <a:t>Second level</a:t>
            </a:r>
          </a:p>
          <a:p>
            <a:pPr lvl="2">
              <a:lnSpc>
                <a:spcPct val="100000"/>
              </a:lnSpc>
            </a:pPr>
            <a:r>
              <a:rPr lang="en-US"/>
              <a:t>Third level</a:t>
            </a:r>
          </a:p>
          <a:p>
            <a:pPr lvl="3">
              <a:lnSpc>
                <a:spcPct val="100000"/>
              </a:lnSpc>
            </a:pPr>
            <a:r>
              <a:rPr lang="en-US"/>
              <a:t>Fourth level</a:t>
            </a:r>
          </a:p>
          <a:p>
            <a:pPr lvl="4">
              <a:lnSpc>
                <a:spcPct val="100000"/>
              </a:lnSpc>
            </a:pPr>
            <a:r>
              <a:rPr lang="en-US"/>
              <a:t>Fifth level</a:t>
            </a:r>
            <a:endParaRPr lang="en-GB" dirty="0"/>
          </a:p>
        </p:txBody>
      </p:sp>
      <p:pic>
        <p:nvPicPr>
          <p:cNvPr id="28" name="Picture 2" descr="C:\Users\Boss\Pictures\TECHED\boss1.jpg">
            <a:extLst>
              <a:ext uri="{FF2B5EF4-FFF2-40B4-BE49-F238E27FC236}">
                <a16:creationId xmlns:a16="http://schemas.microsoft.com/office/drawing/2014/main" id="{C27901F1-BCE2-410E-A069-F4418BE4CF7F}"/>
              </a:ext>
            </a:extLst>
          </p:cNvPr>
          <p:cNvPicPr>
            <a:picLocks noChangeArrowheads="1"/>
          </p:cNvPicPr>
          <p:nvPr/>
        </p:nvPicPr>
        <p:blipFill rotWithShape="1">
          <a:blip r:embed="rId2" cstate="print"/>
          <a:srcRect b="17900"/>
          <a:stretch/>
        </p:blipFill>
        <p:spPr bwMode="auto">
          <a:xfrm>
            <a:off x="9003323" y="3126188"/>
            <a:ext cx="2757548" cy="3468043"/>
          </a:xfrm>
          <a:prstGeom prst="rect">
            <a:avLst/>
          </a:prstGeom>
          <a:noFill/>
        </p:spPr>
      </p:pic>
      <p:pic>
        <p:nvPicPr>
          <p:cNvPr id="29" name="Picture 28">
            <a:extLst>
              <a:ext uri="{FF2B5EF4-FFF2-40B4-BE49-F238E27FC236}">
                <a16:creationId xmlns:a16="http://schemas.microsoft.com/office/drawing/2014/main" id="{D7226235-520D-41EE-982D-55F883CB1800}"/>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70920" b="77521" l="56235" r="62372"/>
                    </a14:imgEffect>
                  </a14:imgLayer>
                </a14:imgProps>
              </a:ext>
              <a:ext uri="{28A0092B-C50C-407E-A947-70E740481C1C}">
                <a14:useLocalDpi xmlns:a14="http://schemas.microsoft.com/office/drawing/2010/main" val="0"/>
              </a:ext>
            </a:extLst>
          </a:blip>
          <a:srcRect l="55468" t="70095" r="36861" b="21654"/>
          <a:stretch/>
        </p:blipFill>
        <p:spPr>
          <a:xfrm>
            <a:off x="10473321" y="5545747"/>
            <a:ext cx="294198" cy="302150"/>
          </a:xfrm>
          <a:prstGeom prst="rect">
            <a:avLst/>
          </a:prstGeom>
        </p:spPr>
      </p:pic>
    </p:spTree>
    <p:extLst>
      <p:ext uri="{BB962C8B-B14F-4D97-AF65-F5344CB8AC3E}">
        <p14:creationId xmlns:p14="http://schemas.microsoft.com/office/powerpoint/2010/main" val="3435106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262815" y="3579541"/>
            <a:ext cx="8084635" cy="1852729"/>
          </a:xfrm>
        </p:spPr>
        <p:txBody>
          <a:bodyPr anchor="b"/>
          <a:lstStyle>
            <a:lvl1pPr>
              <a:defRPr sz="6000">
                <a:solidFill>
                  <a:schemeClr val="bg1"/>
                </a:solidFill>
              </a:defRPr>
            </a:lvl1pPr>
          </a:lstStyle>
          <a:p>
            <a:r>
              <a:rPr lang="en-US"/>
              <a:t>Click to edit Master title style</a:t>
            </a:r>
            <a:endParaRPr lang="en-GB"/>
          </a:p>
        </p:txBody>
      </p:sp>
      <p:sp>
        <p:nvSpPr>
          <p:cNvPr id="3" name="Text Placeholder 2"/>
          <p:cNvSpPr>
            <a:spLocks noGrp="1"/>
          </p:cNvSpPr>
          <p:nvPr>
            <p:ph type="body" idx="1"/>
          </p:nvPr>
        </p:nvSpPr>
        <p:spPr>
          <a:xfrm>
            <a:off x="3262815" y="5459259"/>
            <a:ext cx="8084635" cy="90808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6" name="Picture Placeholder 5"/>
          <p:cNvSpPr>
            <a:spLocks noGrp="1"/>
          </p:cNvSpPr>
          <p:nvPr>
            <p:ph type="pic" sz="quarter" idx="10" hasCustomPrompt="1"/>
          </p:nvPr>
        </p:nvSpPr>
        <p:spPr>
          <a:xfrm>
            <a:off x="568719" y="2538297"/>
            <a:ext cx="1939059" cy="3829050"/>
          </a:xfrm>
        </p:spPr>
        <p:txBody>
          <a:bodyPr anchor="b"/>
          <a:lstStyle>
            <a:lvl1pPr marL="0" indent="0">
              <a:buNone/>
              <a:defRPr>
                <a:solidFill>
                  <a:schemeClr val="bg1"/>
                </a:solidFill>
              </a:defRPr>
            </a:lvl1pPr>
          </a:lstStyle>
          <a:p>
            <a:r>
              <a:rPr lang="en-GB" dirty="0"/>
              <a:t>Click to add mini-me</a:t>
            </a:r>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spTree>
    <p:extLst>
      <p:ext uri="{BB962C8B-B14F-4D97-AF65-F5344CB8AC3E}">
        <p14:creationId xmlns:p14="http://schemas.microsoft.com/office/powerpoint/2010/main" val="1430733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Intro to what BM do">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CC23C46D-D61D-4546-AA24-B269743294C7}"/>
              </a:ext>
            </a:extLst>
          </p:cNvPr>
          <p:cNvGraphicFramePr>
            <a:graphicFrameLocks noGrp="1"/>
          </p:cNvGraphicFramePr>
          <p:nvPr>
            <p:extLst/>
          </p:nvPr>
        </p:nvGraphicFramePr>
        <p:xfrm>
          <a:off x="4257422" y="1180866"/>
          <a:ext cx="3682176" cy="2510351"/>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510351">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Core</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Application Development</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Microsoft Partner of the Year 2015 – Public Sector and National Security, and Microsoft Partner of the Year 2016 – Developer Platform</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Building Industry Product Certification - RDL</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NHS Online Licensing Project</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Police Mobile Solution – tuServ</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Video on Demand – Demand 5</a:t>
                      </a: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4" name="Table 3">
            <a:extLst>
              <a:ext uri="{FF2B5EF4-FFF2-40B4-BE49-F238E27FC236}">
                <a16:creationId xmlns:a16="http://schemas.microsoft.com/office/drawing/2014/main" id="{BF0DF497-9BC7-467D-BE35-91F4B96E67F7}"/>
              </a:ext>
            </a:extLst>
          </p:cNvPr>
          <p:cNvGraphicFramePr>
            <a:graphicFrameLocks noGrp="1"/>
          </p:cNvGraphicFramePr>
          <p:nvPr>
            <p:extLst/>
          </p:nvPr>
        </p:nvGraphicFramePr>
        <p:xfrm>
          <a:off x="4257421" y="3802512"/>
          <a:ext cx="3682176" cy="2614572"/>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614572">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UX</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Devices and Deployment</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Microsoft Partner of the Year 2015 – Windows 8 Custom App Developer</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Microsoft DX Eco System Insider Program</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Universal Windows Platform</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Touch/Interactive Development</a:t>
                      </a: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5" name="Table 4">
            <a:extLst>
              <a:ext uri="{FF2B5EF4-FFF2-40B4-BE49-F238E27FC236}">
                <a16:creationId xmlns:a16="http://schemas.microsoft.com/office/drawing/2014/main" id="{B1BA80E0-0A93-4794-8D1C-0084DD36F9B4}"/>
              </a:ext>
            </a:extLst>
          </p:cNvPr>
          <p:cNvGraphicFramePr>
            <a:graphicFrameLocks noGrp="1"/>
          </p:cNvGraphicFramePr>
          <p:nvPr>
            <p:extLst/>
          </p:nvPr>
        </p:nvGraphicFramePr>
        <p:xfrm>
          <a:off x="8046749" y="1171324"/>
          <a:ext cx="3682176" cy="2519894"/>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519894">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ALM</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Application Lifecycle Management and DevOps</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Dev and Test in the Cloud</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Developer, Training and                                                  Scrum Masters</a:t>
                      </a: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graphicFrame>
        <p:nvGraphicFramePr>
          <p:cNvPr id="6" name="Table 5">
            <a:extLst>
              <a:ext uri="{FF2B5EF4-FFF2-40B4-BE49-F238E27FC236}">
                <a16:creationId xmlns:a16="http://schemas.microsoft.com/office/drawing/2014/main" id="{8041E234-6EB3-4B1D-B6F4-00B1954E3D2E}"/>
              </a:ext>
            </a:extLst>
          </p:cNvPr>
          <p:cNvGraphicFramePr>
            <a:graphicFrameLocks noGrp="1"/>
          </p:cNvGraphicFramePr>
          <p:nvPr>
            <p:extLst/>
          </p:nvPr>
        </p:nvGraphicFramePr>
        <p:xfrm>
          <a:off x="8046748" y="3802510"/>
          <a:ext cx="3682176" cy="2614571"/>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614571">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Full Fat Rescue</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Architects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Developers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Project Managers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Team Lead</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UX</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Test</a:t>
                      </a:r>
                    </a:p>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gradFill>
                          <a:gsLst>
                            <a:gs pos="2917">
                              <a:srgbClr val="505050"/>
                            </a:gs>
                            <a:gs pos="30000">
                              <a:srgbClr val="505050"/>
                            </a:gs>
                          </a:gsLst>
                          <a:lin ang="5400000" scaled="0"/>
                        </a:gra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sp>
        <p:nvSpPr>
          <p:cNvPr id="7" name="Rectangle 6">
            <a:extLst>
              <a:ext uri="{FF2B5EF4-FFF2-40B4-BE49-F238E27FC236}">
                <a16:creationId xmlns:a16="http://schemas.microsoft.com/office/drawing/2014/main" id="{8703E423-3260-4C84-9B04-C9A993E17A0C}"/>
              </a:ext>
            </a:extLst>
          </p:cNvPr>
          <p:cNvSpPr/>
          <p:nvPr/>
        </p:nvSpPr>
        <p:spPr bwMode="auto">
          <a:xfrm>
            <a:off x="8046749" y="434317"/>
            <a:ext cx="3682176" cy="746914"/>
          </a:xfrm>
          <a:prstGeom prst="rect">
            <a:avLst/>
          </a:prstGeom>
          <a:solidFill>
            <a:srgbClr val="00A99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Rescue</a:t>
            </a:r>
          </a:p>
        </p:txBody>
      </p:sp>
      <p:sp>
        <p:nvSpPr>
          <p:cNvPr id="8" name="Rectangle 7">
            <a:extLst>
              <a:ext uri="{FF2B5EF4-FFF2-40B4-BE49-F238E27FC236}">
                <a16:creationId xmlns:a16="http://schemas.microsoft.com/office/drawing/2014/main" id="{99AB29AF-7D35-43CF-A499-E4093AED7576}"/>
              </a:ext>
            </a:extLst>
          </p:cNvPr>
          <p:cNvSpPr/>
          <p:nvPr/>
        </p:nvSpPr>
        <p:spPr bwMode="auto">
          <a:xfrm>
            <a:off x="472375" y="442006"/>
            <a:ext cx="3682176" cy="746914"/>
          </a:xfrm>
          <a:prstGeom prst="rect">
            <a:avLst/>
          </a:prstGeom>
          <a:solidFill>
            <a:srgbClr val="21B9E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Collaboration</a:t>
            </a:r>
          </a:p>
        </p:txBody>
      </p:sp>
      <p:sp>
        <p:nvSpPr>
          <p:cNvPr id="9" name="Rectangle 8">
            <a:extLst>
              <a:ext uri="{FF2B5EF4-FFF2-40B4-BE49-F238E27FC236}">
                <a16:creationId xmlns:a16="http://schemas.microsoft.com/office/drawing/2014/main" id="{446BA360-247C-4F33-B83A-87D6B11E88C3}"/>
              </a:ext>
            </a:extLst>
          </p:cNvPr>
          <p:cNvSpPr/>
          <p:nvPr/>
        </p:nvSpPr>
        <p:spPr bwMode="auto">
          <a:xfrm>
            <a:off x="4261701" y="434317"/>
            <a:ext cx="3682176" cy="746914"/>
          </a:xfrm>
          <a:prstGeom prst="rect">
            <a:avLst/>
          </a:prstGeom>
          <a:solidFill>
            <a:srgbClr val="66298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Software Development</a:t>
            </a:r>
          </a:p>
        </p:txBody>
      </p:sp>
      <p:graphicFrame>
        <p:nvGraphicFramePr>
          <p:cNvPr id="10" name="Table 9">
            <a:extLst>
              <a:ext uri="{FF2B5EF4-FFF2-40B4-BE49-F238E27FC236}">
                <a16:creationId xmlns:a16="http://schemas.microsoft.com/office/drawing/2014/main" id="{F11ACB95-EBED-4AB9-AB23-940D0034F12E}"/>
              </a:ext>
            </a:extLst>
          </p:cNvPr>
          <p:cNvGraphicFramePr>
            <a:graphicFrameLocks noGrp="1"/>
          </p:cNvGraphicFramePr>
          <p:nvPr>
            <p:extLst/>
          </p:nvPr>
        </p:nvGraphicFramePr>
        <p:xfrm>
          <a:off x="472376" y="1180867"/>
          <a:ext cx="3682176" cy="2510350"/>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510350">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Ad Hoc</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Content and Collaboration</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TAP – Participated in all </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SharePoint</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TAPs since 2007</a:t>
                      </a:r>
                    </a:p>
                    <a:p>
                      <a:pPr marL="0" marR="0" lvl="0" indent="0" algn="l" defTabSz="932293" rtl="0" eaLnBrk="1" fontAlgn="base" latinLnBrk="0" hangingPunct="1">
                        <a:lnSpc>
                          <a:spcPct val="10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TAP – Office 365</a:t>
                      </a:r>
                      <a:endParaRPr kumimoji="0" lang="en-US" sz="1400" b="0" i="0" u="none" strike="noStrike" kern="0" cap="none" spc="0" normalizeH="0" baseline="0" noProof="0" dirty="0">
                        <a:ln>
                          <a:noFill/>
                        </a:ln>
                        <a:solidFill>
                          <a:schemeClr val="tx1"/>
                        </a:soli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1" name="Picture 10">
            <a:extLst>
              <a:ext uri="{FF2B5EF4-FFF2-40B4-BE49-F238E27FC236}">
                <a16:creationId xmlns:a16="http://schemas.microsoft.com/office/drawing/2014/main" id="{4B0CBA24-1227-4DC8-8C38-DFD92A5B77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3828" y="348556"/>
            <a:ext cx="690231" cy="1087351"/>
          </a:xfrm>
          <a:prstGeom prst="rect">
            <a:avLst/>
          </a:prstGeom>
          <a:ln w="19050">
            <a:solidFill>
              <a:schemeClr val="bg1"/>
            </a:solidFill>
          </a:ln>
        </p:spPr>
      </p:pic>
      <p:pic>
        <p:nvPicPr>
          <p:cNvPr id="12" name="Picture 11">
            <a:extLst>
              <a:ext uri="{FF2B5EF4-FFF2-40B4-BE49-F238E27FC236}">
                <a16:creationId xmlns:a16="http://schemas.microsoft.com/office/drawing/2014/main" id="{8233AC88-7478-4EF9-B5C2-28CAC94C05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00379" y="350913"/>
            <a:ext cx="690231" cy="1087351"/>
          </a:xfrm>
          <a:prstGeom prst="rect">
            <a:avLst/>
          </a:prstGeom>
          <a:ln w="19050">
            <a:solidFill>
              <a:schemeClr val="bg1"/>
            </a:solidFill>
          </a:ln>
        </p:spPr>
      </p:pic>
      <p:pic>
        <p:nvPicPr>
          <p:cNvPr id="13" name="Picture 12">
            <a:extLst>
              <a:ext uri="{FF2B5EF4-FFF2-40B4-BE49-F238E27FC236}">
                <a16:creationId xmlns:a16="http://schemas.microsoft.com/office/drawing/2014/main" id="{FE458D7F-397F-4230-9EEF-A44787862D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5331" y="355669"/>
            <a:ext cx="690231" cy="1087351"/>
          </a:xfrm>
          <a:prstGeom prst="rect">
            <a:avLst/>
          </a:prstGeom>
          <a:ln w="19050">
            <a:solidFill>
              <a:schemeClr val="bg1"/>
            </a:solidFill>
          </a:ln>
        </p:spPr>
      </p:pic>
      <p:graphicFrame>
        <p:nvGraphicFramePr>
          <p:cNvPr id="14" name="Table 13">
            <a:extLst>
              <a:ext uri="{FF2B5EF4-FFF2-40B4-BE49-F238E27FC236}">
                <a16:creationId xmlns:a16="http://schemas.microsoft.com/office/drawing/2014/main" id="{FDA9E8C2-1825-43C6-86FC-36741470E4B5}"/>
              </a:ext>
            </a:extLst>
          </p:cNvPr>
          <p:cNvGraphicFramePr>
            <a:graphicFrameLocks noGrp="1"/>
          </p:cNvGraphicFramePr>
          <p:nvPr>
            <p:extLst/>
          </p:nvPr>
        </p:nvGraphicFramePr>
        <p:xfrm>
          <a:off x="472375" y="3802511"/>
          <a:ext cx="3682176" cy="2614571"/>
        </p:xfrm>
        <a:graphic>
          <a:graphicData uri="http://schemas.openxmlformats.org/drawingml/2006/table">
            <a:tbl>
              <a:tblPr firstRow="1" bandRow="1">
                <a:tableStyleId>{5C22544A-7EE6-4342-B048-85BDC9FD1C3A}</a:tableStyleId>
              </a:tblPr>
              <a:tblGrid>
                <a:gridCol w="3682176">
                  <a:extLst>
                    <a:ext uri="{9D8B030D-6E8A-4147-A177-3AD203B41FA5}">
                      <a16:colId xmlns:a16="http://schemas.microsoft.com/office/drawing/2014/main" val="2179508574"/>
                    </a:ext>
                  </a:extLst>
                </a:gridCol>
              </a:tblGrid>
              <a:tr h="2614571">
                <a:tc>
                  <a:txBody>
                    <a:bodyPr/>
                    <a:lstStyle/>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1" i="0" u="none" strike="noStrike" kern="0" cap="none" spc="0" normalizeH="0" baseline="0" noProof="0" dirty="0">
                          <a:ln>
                            <a:noFill/>
                          </a:ln>
                          <a:solidFill>
                            <a:schemeClr val="tx1"/>
                          </a:solidFill>
                          <a:effectLst/>
                          <a:uLnTx/>
                          <a:uFillTx/>
                          <a:latin typeface="+mn-lt"/>
                          <a:ea typeface="+mn-ea"/>
                          <a:cs typeface="+mn-cs"/>
                        </a:rPr>
                        <a:t>Structured</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rgbClr val="FFC000"/>
                          </a:solidFill>
                          <a:effectLst/>
                          <a:uLnTx/>
                          <a:uFillTx/>
                          <a:latin typeface="Segoe UI Semibold" panose="020B0702040204020203" pitchFamily="34" charset="0"/>
                          <a:ea typeface="+mn-ea"/>
                          <a:cs typeface="Segoe UI Semibold" panose="020B0702040204020203" pitchFamily="34" charset="0"/>
                        </a:rPr>
                        <a:t>Gold</a:t>
                      </a:r>
                      <a:r>
                        <a:rPr kumimoji="0" lang="en-US" sz="1400" b="0" i="0" u="none" strike="noStrike" kern="0" cap="none" spc="-40" normalizeH="0" baseline="0" noProof="0" dirty="0">
                          <a:ln>
                            <a:noFill/>
                          </a:ln>
                          <a:gradFill>
                            <a:gsLst>
                              <a:gs pos="2917">
                                <a:srgbClr val="505050"/>
                              </a:gs>
                              <a:gs pos="30000">
                                <a:srgbClr val="505050"/>
                              </a:gs>
                            </a:gsLst>
                            <a:lin ang="5400000" scaled="0"/>
                          </a:gradFill>
                          <a:effectLst/>
                          <a:uLnTx/>
                          <a:uFillTx/>
                          <a:latin typeface="+mn-lt"/>
                          <a:ea typeface="+mn-ea"/>
                          <a:cs typeface="+mn-cs"/>
                        </a:rPr>
                        <a:t> </a:t>
                      </a:r>
                      <a:r>
                        <a:rPr kumimoji="0" lang="en-US" sz="1400" b="0" i="0" u="none" strike="noStrike" kern="0" cap="none" spc="-40" normalizeH="0" baseline="0" noProof="0" dirty="0">
                          <a:ln>
                            <a:noFill/>
                          </a:ln>
                          <a:solidFill>
                            <a:schemeClr val="tx1"/>
                          </a:solidFill>
                          <a:effectLst/>
                          <a:uLnTx/>
                          <a:uFillTx/>
                          <a:latin typeface="+mn-lt"/>
                          <a:ea typeface="+mn-ea"/>
                          <a:cs typeface="+mn-cs"/>
                        </a:rPr>
                        <a:t>in Cloud Platform, Application Integration, and Intelligent Systems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Silver in Data Analytics</a:t>
                      </a:r>
                    </a:p>
                    <a:p>
                      <a:pPr marL="0" marR="0" lvl="0" indent="0" algn="l" defTabSz="932293" rtl="0" eaLnBrk="1" fontAlgn="base" latinLnBrk="0" hangingPunct="1">
                        <a:lnSpc>
                          <a:spcPct val="90000"/>
                        </a:lnSpc>
                        <a:spcBef>
                          <a:spcPts val="600"/>
                        </a:spcBef>
                        <a:spcAft>
                          <a:spcPts val="0"/>
                        </a:spcAft>
                        <a:buClrTx/>
                        <a:buSzTx/>
                        <a:buFontTx/>
                        <a:buNone/>
                        <a:tabLst/>
                        <a:defRPr/>
                      </a:pPr>
                      <a:r>
                        <a:rPr kumimoji="0" lang="en-US" sz="1400" b="0" i="0" u="none" strike="noStrike" kern="0" cap="none" spc="-40" normalizeH="0" baseline="0" noProof="0" dirty="0">
                          <a:ln>
                            <a:noFill/>
                          </a:ln>
                          <a:solidFill>
                            <a:schemeClr val="tx1"/>
                          </a:solidFill>
                          <a:effectLst/>
                          <a:uLnTx/>
                          <a:uFillTx/>
                          <a:latin typeface="+mn-lt"/>
                          <a:ea typeface="+mn-ea"/>
                          <a:cs typeface="+mn-cs"/>
                        </a:rPr>
                        <a:t>and Data Platform</a:t>
                      </a:r>
                    </a:p>
                    <a:p>
                      <a:pPr marL="0" marR="0" lvl="0" indent="0" algn="l" defTabSz="932293" rtl="0" eaLnBrk="1" fontAlgn="base" latinLnBrk="0" hangingPunct="1">
                        <a:lnSpc>
                          <a:spcPct val="90000"/>
                        </a:lnSpc>
                        <a:spcBef>
                          <a:spcPts val="600"/>
                        </a:spcBef>
                        <a:spcAft>
                          <a:spcPts val="0"/>
                        </a:spcAft>
                        <a:buClrTx/>
                        <a:buSzTx/>
                        <a:buFontTx/>
                        <a:buNone/>
                        <a:tabLst/>
                        <a:defRPr/>
                      </a:pPr>
                      <a:endParaRPr kumimoji="0" lang="en-US" sz="1400" b="0" i="0" u="none" strike="noStrike" kern="0" cap="none" spc="0" normalizeH="0" baseline="0" noProof="0" dirty="0">
                        <a:ln>
                          <a:noFill/>
                        </a:ln>
                        <a:gradFill>
                          <a:gsLst>
                            <a:gs pos="2917">
                              <a:srgbClr val="505050"/>
                            </a:gs>
                            <a:gs pos="30000">
                              <a:srgbClr val="505050"/>
                            </a:gs>
                          </a:gsLst>
                          <a:lin ang="5400000" scaled="0"/>
                        </a:gradFill>
                        <a:effectLst/>
                        <a:uLnTx/>
                        <a:uFillTx/>
                        <a:latin typeface="+mn-lt"/>
                        <a:ea typeface="+mn-ea"/>
                        <a:cs typeface="+mn-cs"/>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5" name="Picture 14" descr="C:\Users\rik\Pictures\BizTalk_h_rgb.png">
            <a:extLst>
              <a:ext uri="{FF2B5EF4-FFF2-40B4-BE49-F238E27FC236}">
                <a16:creationId xmlns:a16="http://schemas.microsoft.com/office/drawing/2014/main" id="{B886AABA-D02B-4101-9C3F-3E01A48384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2760" y="5397308"/>
            <a:ext cx="979667" cy="36328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3DCA77B6-9DC4-45DD-836B-6784ECA3CD6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1979" y="5843508"/>
            <a:ext cx="1729714" cy="424170"/>
          </a:xfrm>
          <a:prstGeom prst="rect">
            <a:avLst/>
          </a:prstGeom>
        </p:spPr>
      </p:pic>
      <p:pic>
        <p:nvPicPr>
          <p:cNvPr id="17" name="Picture 16">
            <a:extLst>
              <a:ext uri="{FF2B5EF4-FFF2-40B4-BE49-F238E27FC236}">
                <a16:creationId xmlns:a16="http://schemas.microsoft.com/office/drawing/2014/main" id="{66137EB1-C2D6-453B-87D0-5A44933EBAE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56921" y="5959563"/>
            <a:ext cx="913820" cy="256974"/>
          </a:xfrm>
          <a:prstGeom prst="rect">
            <a:avLst/>
          </a:prstGeom>
        </p:spPr>
      </p:pic>
      <p:pic>
        <p:nvPicPr>
          <p:cNvPr id="18" name="Picture 17">
            <a:extLst>
              <a:ext uri="{FF2B5EF4-FFF2-40B4-BE49-F238E27FC236}">
                <a16:creationId xmlns:a16="http://schemas.microsoft.com/office/drawing/2014/main" id="{BE863506-13E8-4F16-9649-F70885063BE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545751" y="5976722"/>
            <a:ext cx="2217027" cy="243873"/>
          </a:xfrm>
          <a:prstGeom prst="rect">
            <a:avLst/>
          </a:prstGeom>
        </p:spPr>
      </p:pic>
      <p:pic>
        <p:nvPicPr>
          <p:cNvPr id="19" name="Picture 18">
            <a:extLst>
              <a:ext uri="{FF2B5EF4-FFF2-40B4-BE49-F238E27FC236}">
                <a16:creationId xmlns:a16="http://schemas.microsoft.com/office/drawing/2014/main" id="{55FAF3CD-0868-4391-AD9B-900ECD440A20}"/>
              </a:ext>
            </a:extLst>
          </p:cNvPr>
          <p:cNvPicPr>
            <a:picLocks noChangeAspect="1"/>
          </p:cNvPicPr>
          <p:nvPr/>
        </p:nvPicPr>
        <p:blipFill rotWithShape="1">
          <a:blip r:embed="rId7"/>
          <a:srcRect b="1751"/>
          <a:stretch/>
        </p:blipFill>
        <p:spPr>
          <a:xfrm>
            <a:off x="2170042" y="1707570"/>
            <a:ext cx="1944211" cy="1983647"/>
          </a:xfrm>
          <a:prstGeom prst="rect">
            <a:avLst/>
          </a:prstGeom>
        </p:spPr>
      </p:pic>
      <p:pic>
        <p:nvPicPr>
          <p:cNvPr id="20" name="Picture 19">
            <a:extLst>
              <a:ext uri="{FF2B5EF4-FFF2-40B4-BE49-F238E27FC236}">
                <a16:creationId xmlns:a16="http://schemas.microsoft.com/office/drawing/2014/main" id="{2756B886-9543-4E7B-BB72-E6943B22B446}"/>
              </a:ext>
            </a:extLst>
          </p:cNvPr>
          <p:cNvPicPr>
            <a:picLocks noChangeAspect="1"/>
          </p:cNvPicPr>
          <p:nvPr/>
        </p:nvPicPr>
        <p:blipFill>
          <a:blip r:embed="rId8"/>
          <a:stretch>
            <a:fillRect/>
          </a:stretch>
        </p:blipFill>
        <p:spPr>
          <a:xfrm>
            <a:off x="9879815" y="4338722"/>
            <a:ext cx="1849108" cy="2077527"/>
          </a:xfrm>
          <a:prstGeom prst="rect">
            <a:avLst/>
          </a:prstGeom>
        </p:spPr>
      </p:pic>
      <p:pic>
        <p:nvPicPr>
          <p:cNvPr id="21" name="Picture 20">
            <a:extLst>
              <a:ext uri="{FF2B5EF4-FFF2-40B4-BE49-F238E27FC236}">
                <a16:creationId xmlns:a16="http://schemas.microsoft.com/office/drawing/2014/main" id="{C2CDA8E5-00C9-40C6-B742-BAB71FF79C6F}"/>
              </a:ext>
            </a:extLst>
          </p:cNvPr>
          <p:cNvPicPr>
            <a:picLocks noChangeAspect="1"/>
          </p:cNvPicPr>
          <p:nvPr/>
        </p:nvPicPr>
        <p:blipFill rotWithShape="1">
          <a:blip r:embed="rId9"/>
          <a:srcRect b="9775"/>
          <a:stretch/>
        </p:blipFill>
        <p:spPr>
          <a:xfrm>
            <a:off x="2095340" y="4587691"/>
            <a:ext cx="2143585" cy="1828558"/>
          </a:xfrm>
          <a:prstGeom prst="rect">
            <a:avLst/>
          </a:prstGeom>
        </p:spPr>
      </p:pic>
      <p:pic>
        <p:nvPicPr>
          <p:cNvPr id="22" name="Picture 21">
            <a:extLst>
              <a:ext uri="{FF2B5EF4-FFF2-40B4-BE49-F238E27FC236}">
                <a16:creationId xmlns:a16="http://schemas.microsoft.com/office/drawing/2014/main" id="{DE863CE2-39D9-4A97-AC8B-0F262064335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127623" y="2906085"/>
            <a:ext cx="957588" cy="657500"/>
          </a:xfrm>
          <a:prstGeom prst="rect">
            <a:avLst/>
          </a:prstGeom>
        </p:spPr>
      </p:pic>
      <p:grpSp>
        <p:nvGrpSpPr>
          <p:cNvPr id="23" name="Group 22">
            <a:extLst>
              <a:ext uri="{FF2B5EF4-FFF2-40B4-BE49-F238E27FC236}">
                <a16:creationId xmlns:a16="http://schemas.microsoft.com/office/drawing/2014/main" id="{7B83CCB0-DD86-41C2-991A-777883F8B925}"/>
              </a:ext>
            </a:extLst>
          </p:cNvPr>
          <p:cNvGrpSpPr/>
          <p:nvPr/>
        </p:nvGrpSpPr>
        <p:grpSpPr>
          <a:xfrm>
            <a:off x="9490845" y="1722088"/>
            <a:ext cx="2509086" cy="2024775"/>
            <a:chOff x="9434673" y="1756123"/>
            <a:chExt cx="2559398" cy="2065376"/>
          </a:xfrm>
        </p:grpSpPr>
        <p:pic>
          <p:nvPicPr>
            <p:cNvPr id="24" name="Picture 23">
              <a:extLst>
                <a:ext uri="{FF2B5EF4-FFF2-40B4-BE49-F238E27FC236}">
                  <a16:creationId xmlns:a16="http://schemas.microsoft.com/office/drawing/2014/main" id="{6AF0EE97-34ED-4D2A-A278-DA8E82BFA2C1}"/>
                </a:ext>
              </a:extLst>
            </p:cNvPr>
            <p:cNvPicPr>
              <a:picLocks noChangeAspect="1"/>
            </p:cNvPicPr>
            <p:nvPr/>
          </p:nvPicPr>
          <p:blipFill rotWithShape="1">
            <a:blip r:embed="rId11"/>
            <a:srcRect b="13040"/>
            <a:stretch/>
          </p:blipFill>
          <p:spPr>
            <a:xfrm>
              <a:off x="9434673" y="1756123"/>
              <a:ext cx="2559398" cy="2008614"/>
            </a:xfrm>
            <a:prstGeom prst="rect">
              <a:avLst/>
            </a:prstGeom>
          </p:spPr>
        </p:pic>
        <p:pic>
          <p:nvPicPr>
            <p:cNvPr id="25" name="Picture 24">
              <a:extLst>
                <a:ext uri="{FF2B5EF4-FFF2-40B4-BE49-F238E27FC236}">
                  <a16:creationId xmlns:a16="http://schemas.microsoft.com/office/drawing/2014/main" id="{6057806B-0DDC-421F-9A60-57FA47AC08B0}"/>
                </a:ext>
              </a:extLst>
            </p:cNvPr>
            <p:cNvPicPr>
              <a:picLocks noChangeAspect="1"/>
            </p:cNvPicPr>
            <p:nvPr/>
          </p:nvPicPr>
          <p:blipFill>
            <a:blip r:embed="rId12"/>
            <a:stretch>
              <a:fillRect/>
            </a:stretch>
          </p:blipFill>
          <p:spPr>
            <a:xfrm>
              <a:off x="10493959" y="3408896"/>
              <a:ext cx="560717" cy="412603"/>
            </a:xfrm>
            <a:prstGeom prst="rect">
              <a:avLst/>
            </a:prstGeom>
          </p:spPr>
        </p:pic>
      </p:grpSp>
    </p:spTree>
    <p:extLst>
      <p:ext uri="{BB962C8B-B14F-4D97-AF65-F5344CB8AC3E}">
        <p14:creationId xmlns:p14="http://schemas.microsoft.com/office/powerpoint/2010/main" val="72532991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About BM">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628DF7B-B6D9-4E7B-81DA-C7D7FC6C83BF}"/>
              </a:ext>
            </a:extLst>
          </p:cNvPr>
          <p:cNvSpPr>
            <a:spLocks noGrp="1"/>
          </p:cNvSpPr>
          <p:nvPr>
            <p:ph type="title"/>
          </p:nvPr>
        </p:nvSpPr>
        <p:spPr>
          <a:xfrm>
            <a:off x="510819" y="365125"/>
            <a:ext cx="10515600" cy="1325563"/>
          </a:xfrm>
        </p:spPr>
        <p:txBody>
          <a:bodyPr/>
          <a:lstStyle/>
          <a:p>
            <a:r>
              <a:rPr lang="en-US">
                <a:solidFill>
                  <a:srgbClr val="21B9EC"/>
                </a:solidFill>
              </a:rPr>
              <a:t>Click to edit Master title style</a:t>
            </a:r>
            <a:endParaRPr lang="en-GB" dirty="0">
              <a:solidFill>
                <a:srgbClr val="21B9EC"/>
              </a:solidFill>
            </a:endParaRPr>
          </a:p>
        </p:txBody>
      </p:sp>
      <p:sp>
        <p:nvSpPr>
          <p:cNvPr id="4" name="Rectangle 3">
            <a:extLst>
              <a:ext uri="{FF2B5EF4-FFF2-40B4-BE49-F238E27FC236}">
                <a16:creationId xmlns:a16="http://schemas.microsoft.com/office/drawing/2014/main" id="{1B0599EA-4016-4647-93CB-F5F7AB4F7A8D}"/>
              </a:ext>
            </a:extLst>
          </p:cNvPr>
          <p:cNvSpPr/>
          <p:nvPr/>
        </p:nvSpPr>
        <p:spPr bwMode="auto">
          <a:xfrm>
            <a:off x="8013497" y="1424218"/>
            <a:ext cx="3571699" cy="746914"/>
          </a:xfrm>
          <a:prstGeom prst="rect">
            <a:avLst/>
          </a:prstGeom>
          <a:solidFill>
            <a:srgbClr val="00A99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tuServ</a:t>
            </a:r>
          </a:p>
        </p:txBody>
      </p:sp>
      <p:sp>
        <p:nvSpPr>
          <p:cNvPr id="5" name="Rectangle 4">
            <a:extLst>
              <a:ext uri="{FF2B5EF4-FFF2-40B4-BE49-F238E27FC236}">
                <a16:creationId xmlns:a16="http://schemas.microsoft.com/office/drawing/2014/main" id="{32D0B299-05F9-4FC0-9420-53B1FA9ED244}"/>
              </a:ext>
            </a:extLst>
          </p:cNvPr>
          <p:cNvSpPr/>
          <p:nvPr/>
        </p:nvSpPr>
        <p:spPr bwMode="auto">
          <a:xfrm>
            <a:off x="622359" y="1431907"/>
            <a:ext cx="3571699" cy="746914"/>
          </a:xfrm>
          <a:prstGeom prst="rect">
            <a:avLst/>
          </a:prstGeom>
          <a:solidFill>
            <a:srgbClr val="21B9E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Innovation</a:t>
            </a:r>
          </a:p>
        </p:txBody>
      </p:sp>
      <p:sp>
        <p:nvSpPr>
          <p:cNvPr id="6" name="Rectangle 5">
            <a:extLst>
              <a:ext uri="{FF2B5EF4-FFF2-40B4-BE49-F238E27FC236}">
                <a16:creationId xmlns:a16="http://schemas.microsoft.com/office/drawing/2014/main" id="{35E43733-C632-4657-8331-DDF7EC14CE6D}"/>
              </a:ext>
            </a:extLst>
          </p:cNvPr>
          <p:cNvSpPr/>
          <p:nvPr/>
        </p:nvSpPr>
        <p:spPr bwMode="auto">
          <a:xfrm>
            <a:off x="4315347" y="1424218"/>
            <a:ext cx="3571699" cy="746914"/>
          </a:xfrm>
          <a:prstGeom prst="rect">
            <a:avLst/>
          </a:prstGeom>
          <a:solidFill>
            <a:srgbClr val="66298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07" rIns="179259" bIns="143407" numCol="1" rtlCol="0" anchor="ctr" anchorCtr="0" compatLnSpc="1">
            <a:prstTxWarp prst="textNoShape">
              <a:avLst/>
            </a:prstTxWarp>
          </a:bodyPr>
          <a:lstStyle/>
          <a:p>
            <a:pPr defTabSz="913927" fontAlgn="base">
              <a:spcBef>
                <a:spcPct val="0"/>
              </a:spcBef>
              <a:spcAft>
                <a:spcPct val="0"/>
              </a:spcAft>
              <a:defRPr/>
            </a:pPr>
            <a:r>
              <a:rPr lang="en-US" sz="1568" b="1" kern="0" dirty="0">
                <a:gradFill>
                  <a:gsLst>
                    <a:gs pos="2917">
                      <a:schemeClr val="bg1"/>
                    </a:gs>
                    <a:gs pos="30000">
                      <a:schemeClr val="bg1"/>
                    </a:gs>
                  </a:gsLst>
                  <a:lin ang="5400000" scaled="0"/>
                </a:gradFill>
              </a:rPr>
              <a:t>Core Enterprise</a:t>
            </a:r>
          </a:p>
        </p:txBody>
      </p:sp>
      <p:graphicFrame>
        <p:nvGraphicFramePr>
          <p:cNvPr id="7" name="Table 6">
            <a:extLst>
              <a:ext uri="{FF2B5EF4-FFF2-40B4-BE49-F238E27FC236}">
                <a16:creationId xmlns:a16="http://schemas.microsoft.com/office/drawing/2014/main" id="{E8E860E6-912E-47E9-8DF7-F15B6CB2C597}"/>
              </a:ext>
            </a:extLst>
          </p:cNvPr>
          <p:cNvGraphicFramePr>
            <a:graphicFrameLocks noGrp="1"/>
          </p:cNvGraphicFramePr>
          <p:nvPr>
            <p:extLst>
              <p:ext uri="{D42A27DB-BD31-4B8C-83A1-F6EECF244321}">
                <p14:modId xmlns:p14="http://schemas.microsoft.com/office/powerpoint/2010/main" val="138631171"/>
              </p:ext>
            </p:extLst>
          </p:nvPr>
        </p:nvGraphicFramePr>
        <p:xfrm>
          <a:off x="617479" y="2179171"/>
          <a:ext cx="3571699" cy="4188303"/>
        </p:xfrm>
        <a:graphic>
          <a:graphicData uri="http://schemas.openxmlformats.org/drawingml/2006/table">
            <a:tbl>
              <a:tblPr firstRow="1" bandRow="1">
                <a:tableStyleId>{5C22544A-7EE6-4342-B048-85BDC9FD1C3A}</a:tableStyleId>
              </a:tblPr>
              <a:tblGrid>
                <a:gridCol w="3571699">
                  <a:extLst>
                    <a:ext uri="{9D8B030D-6E8A-4147-A177-3AD203B41FA5}">
                      <a16:colId xmlns:a16="http://schemas.microsoft.com/office/drawing/2014/main" val="2179508574"/>
                    </a:ext>
                  </a:extLst>
                </a:gridCol>
              </a:tblGrid>
              <a:tr h="2510350">
                <a:tc>
                  <a:txBody>
                    <a:bodyPr/>
                    <a:lstStyle/>
                    <a:p>
                      <a:r>
                        <a:rPr lang="en-US" sz="1400" b="1" i="0" kern="1200" dirty="0">
                          <a:solidFill>
                            <a:schemeClr val="tx1">
                              <a:lumMod val="85000"/>
                              <a:lumOff val="15000"/>
                            </a:schemeClr>
                          </a:solidFill>
                          <a:latin typeface="+mn-lt"/>
                          <a:ea typeface="+mn-ea"/>
                          <a:cs typeface="+mn-cs"/>
                        </a:rPr>
                        <a:t>True Mobile</a:t>
                      </a:r>
                    </a:p>
                    <a:p>
                      <a:pPr marL="285750" indent="-285750">
                        <a:buFont typeface="Arial" pitchFamily="34" charset="0"/>
                        <a:buChar char="•"/>
                      </a:pPr>
                      <a:r>
                        <a:rPr lang="en-US" sz="1400" b="0" dirty="0">
                          <a:solidFill>
                            <a:schemeClr val="tx1">
                              <a:lumMod val="85000"/>
                              <a:lumOff val="15000"/>
                            </a:schemeClr>
                          </a:solidFill>
                        </a:rPr>
                        <a:t>Microsoft DX Eco</a:t>
                      </a:r>
                      <a:r>
                        <a:rPr lang="en-US" sz="1400" b="0" baseline="0" dirty="0">
                          <a:solidFill>
                            <a:schemeClr val="tx1">
                              <a:lumMod val="85000"/>
                              <a:lumOff val="15000"/>
                            </a:schemeClr>
                          </a:solidFill>
                        </a:rPr>
                        <a:t> System Insider Program </a:t>
                      </a:r>
                    </a:p>
                    <a:p>
                      <a:pPr marL="285750" indent="-285750">
                        <a:buFont typeface="Arial" pitchFamily="34" charset="0"/>
                        <a:buChar char="•"/>
                      </a:pPr>
                      <a:r>
                        <a:rPr lang="en-US" sz="1400" b="0" baseline="0" dirty="0">
                          <a:solidFill>
                            <a:schemeClr val="tx1">
                              <a:lumMod val="85000"/>
                              <a:lumOff val="15000"/>
                            </a:schemeClr>
                          </a:solidFill>
                        </a:rPr>
                        <a:t>Universal Windows Platform</a:t>
                      </a:r>
                    </a:p>
                    <a:p>
                      <a:pPr marL="285750" indent="-285750">
                        <a:buFont typeface="Arial" pitchFamily="34" charset="0"/>
                        <a:buChar char="•"/>
                      </a:pPr>
                      <a:r>
                        <a:rPr lang="en-US" sz="1400" b="0" dirty="0">
                          <a:solidFill>
                            <a:schemeClr val="tx1">
                              <a:lumMod val="85000"/>
                              <a:lumOff val="15000"/>
                            </a:schemeClr>
                          </a:solidFill>
                        </a:rPr>
                        <a:t>Touch/Interactive</a:t>
                      </a:r>
                      <a:r>
                        <a:rPr lang="en-US" sz="1400" b="0" baseline="0" dirty="0">
                          <a:solidFill>
                            <a:schemeClr val="tx1">
                              <a:lumMod val="85000"/>
                              <a:lumOff val="15000"/>
                            </a:schemeClr>
                          </a:solidFill>
                        </a:rPr>
                        <a:t> Development</a:t>
                      </a:r>
                    </a:p>
                    <a:p>
                      <a:pPr marL="285750" indent="-285750">
                        <a:buFont typeface="Arial" pitchFamily="34" charset="0"/>
                        <a:buChar char="•"/>
                      </a:pPr>
                      <a:r>
                        <a:rPr lang="en-US" sz="1400" b="0" baseline="0" dirty="0">
                          <a:solidFill>
                            <a:schemeClr val="tx1">
                              <a:lumMod val="85000"/>
                              <a:lumOff val="15000"/>
                            </a:schemeClr>
                          </a:solidFill>
                        </a:rPr>
                        <a:t>HoloLens</a:t>
                      </a:r>
                    </a:p>
                    <a:p>
                      <a:pPr marL="285750" indent="-285750">
                        <a:buFont typeface="Arial" pitchFamily="34" charset="0"/>
                        <a:buChar char="•"/>
                      </a:pPr>
                      <a:endParaRPr lang="en-US" sz="1400" b="0" baseline="0" dirty="0">
                        <a:solidFill>
                          <a:schemeClr val="tx1">
                            <a:lumMod val="85000"/>
                            <a:lumOff val="15000"/>
                          </a:schemeClr>
                        </a:solidFill>
                      </a:endParaRPr>
                    </a:p>
                    <a:p>
                      <a:r>
                        <a:rPr lang="en-US" sz="1400" b="1" kern="1200" dirty="0">
                          <a:solidFill>
                            <a:schemeClr val="tx1">
                              <a:lumMod val="85000"/>
                              <a:lumOff val="15000"/>
                            </a:schemeClr>
                          </a:solidFill>
                          <a:latin typeface="+mn-lt"/>
                          <a:ea typeface="+mn-ea"/>
                          <a:cs typeface="+mn-cs"/>
                        </a:rPr>
                        <a:t>Innovate</a:t>
                      </a:r>
                    </a:p>
                    <a:p>
                      <a:pPr marL="285750" indent="-285750">
                        <a:buFont typeface="Arial" pitchFamily="34" charset="0"/>
                        <a:buChar char="•"/>
                      </a:pPr>
                      <a:r>
                        <a:rPr lang="en-US" sz="1400" b="0" baseline="0" dirty="0">
                          <a:solidFill>
                            <a:schemeClr val="tx1">
                              <a:lumMod val="85000"/>
                              <a:lumOff val="15000"/>
                            </a:schemeClr>
                          </a:solidFill>
                        </a:rPr>
                        <a:t>8-84 inch</a:t>
                      </a:r>
                    </a:p>
                    <a:p>
                      <a:pPr marL="285750" indent="-285750">
                        <a:buFont typeface="Arial" pitchFamily="34" charset="0"/>
                        <a:buChar char="•"/>
                      </a:pPr>
                      <a:r>
                        <a:rPr lang="en-US" sz="1400" b="0" dirty="0">
                          <a:solidFill>
                            <a:schemeClr val="tx1">
                              <a:lumMod val="85000"/>
                              <a:lumOff val="15000"/>
                            </a:schemeClr>
                          </a:solidFill>
                        </a:rPr>
                        <a:t>Touch/Interactive</a:t>
                      </a:r>
                      <a:r>
                        <a:rPr lang="en-US" sz="1400" b="0" baseline="0" dirty="0">
                          <a:solidFill>
                            <a:schemeClr val="tx1">
                              <a:lumMod val="85000"/>
                              <a:lumOff val="15000"/>
                            </a:schemeClr>
                          </a:solidFill>
                        </a:rPr>
                        <a:t> Development</a:t>
                      </a:r>
                    </a:p>
                    <a:p>
                      <a:pPr marL="285750" indent="-285750">
                        <a:buFont typeface="Arial" pitchFamily="34" charset="0"/>
                        <a:buChar char="•"/>
                      </a:pPr>
                      <a:r>
                        <a:rPr lang="en-US" sz="1400" b="0" baseline="0" dirty="0">
                          <a:solidFill>
                            <a:schemeClr val="tx1">
                              <a:lumMod val="85000"/>
                              <a:lumOff val="15000"/>
                            </a:schemeClr>
                          </a:solidFill>
                        </a:rPr>
                        <a:t>Candy – Information Radiators</a:t>
                      </a:r>
                    </a:p>
                    <a:p>
                      <a:pPr marL="285750" indent="-285750">
                        <a:buFont typeface="Arial" pitchFamily="34" charset="0"/>
                        <a:buChar char="•"/>
                      </a:pPr>
                      <a:endParaRPr lang="en-US" sz="1400" b="0" baseline="0" dirty="0">
                        <a:solidFill>
                          <a:schemeClr val="tx1">
                            <a:lumMod val="85000"/>
                            <a:lumOff val="15000"/>
                          </a:schemeClr>
                        </a:solidFill>
                      </a:endParaRPr>
                    </a:p>
                    <a:p>
                      <a:r>
                        <a:rPr lang="en-US" sz="1400" b="1" kern="1200" dirty="0">
                          <a:solidFill>
                            <a:schemeClr val="tx1">
                              <a:lumMod val="85000"/>
                              <a:lumOff val="15000"/>
                            </a:schemeClr>
                          </a:solidFill>
                          <a:latin typeface="+mn-lt"/>
                          <a:ea typeface="+mn-ea"/>
                          <a:cs typeface="+mn-cs"/>
                        </a:rPr>
                        <a:t>IOT</a:t>
                      </a:r>
                    </a:p>
                    <a:p>
                      <a:pPr marL="285750" indent="-285750">
                        <a:buFont typeface="Arial" pitchFamily="34" charset="0"/>
                        <a:buChar char="•"/>
                      </a:pPr>
                      <a:r>
                        <a:rPr lang="en-US" sz="1400" b="0" baseline="0" dirty="0">
                          <a:solidFill>
                            <a:schemeClr val="tx1">
                              <a:lumMod val="85000"/>
                              <a:lumOff val="15000"/>
                            </a:schemeClr>
                          </a:solidFill>
                        </a:rPr>
                        <a:t>Enterprise Insight with </a:t>
                      </a:r>
                      <a:r>
                        <a:rPr lang="en-US" sz="1400" b="0" baseline="0" dirty="0" err="1">
                          <a:solidFill>
                            <a:schemeClr val="tx1">
                              <a:lumMod val="85000"/>
                              <a:lumOff val="15000"/>
                            </a:schemeClr>
                          </a:solidFill>
                        </a:rPr>
                        <a:t>IoT</a:t>
                      </a:r>
                      <a:endParaRPr lang="en-US" sz="1400" b="0" baseline="0" dirty="0">
                        <a:solidFill>
                          <a:schemeClr val="tx1">
                            <a:lumMod val="85000"/>
                            <a:lumOff val="15000"/>
                          </a:schemeClr>
                        </a:solidFill>
                      </a:endParaRPr>
                    </a:p>
                    <a:p>
                      <a:pPr marL="285750" indent="-285750">
                        <a:buFont typeface="Arial" pitchFamily="34" charset="0"/>
                        <a:buChar char="•"/>
                      </a:pPr>
                      <a:r>
                        <a:rPr lang="en-US" sz="1400" b="0" baseline="0" dirty="0">
                          <a:solidFill>
                            <a:schemeClr val="tx1">
                              <a:lumMod val="85000"/>
                              <a:lumOff val="15000"/>
                            </a:schemeClr>
                          </a:solidFill>
                        </a:rPr>
                        <a:t>Wearable </a:t>
                      </a:r>
                      <a:r>
                        <a:rPr lang="en-US" sz="1400" b="0" baseline="0" dirty="0" err="1">
                          <a:solidFill>
                            <a:schemeClr val="tx1">
                              <a:lumMod val="85000"/>
                              <a:lumOff val="15000"/>
                            </a:schemeClr>
                          </a:solidFill>
                        </a:rPr>
                        <a:t>IoT</a:t>
                      </a:r>
                      <a:endParaRPr lang="en-US" sz="105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8" name="Picture 7">
            <a:extLst>
              <a:ext uri="{FF2B5EF4-FFF2-40B4-BE49-F238E27FC236}">
                <a16:creationId xmlns:a16="http://schemas.microsoft.com/office/drawing/2014/main" id="{183C4B8E-B4D3-4D02-A95F-3AC5ED772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247" y="5759761"/>
            <a:ext cx="3012167" cy="331338"/>
          </a:xfrm>
          <a:prstGeom prst="rect">
            <a:avLst/>
          </a:prstGeom>
        </p:spPr>
      </p:pic>
      <p:graphicFrame>
        <p:nvGraphicFramePr>
          <p:cNvPr id="9" name="Table 8">
            <a:extLst>
              <a:ext uri="{FF2B5EF4-FFF2-40B4-BE49-F238E27FC236}">
                <a16:creationId xmlns:a16="http://schemas.microsoft.com/office/drawing/2014/main" id="{B0461429-64DE-4B42-95E0-42F9EDEAAD77}"/>
              </a:ext>
            </a:extLst>
          </p:cNvPr>
          <p:cNvGraphicFramePr>
            <a:graphicFrameLocks noGrp="1"/>
          </p:cNvGraphicFramePr>
          <p:nvPr>
            <p:extLst>
              <p:ext uri="{D42A27DB-BD31-4B8C-83A1-F6EECF244321}">
                <p14:modId xmlns:p14="http://schemas.microsoft.com/office/powerpoint/2010/main" val="1802581964"/>
              </p:ext>
            </p:extLst>
          </p:nvPr>
        </p:nvGraphicFramePr>
        <p:xfrm>
          <a:off x="4315347" y="2171132"/>
          <a:ext cx="3571699" cy="4196342"/>
        </p:xfrm>
        <a:graphic>
          <a:graphicData uri="http://schemas.openxmlformats.org/drawingml/2006/table">
            <a:tbl>
              <a:tblPr firstRow="1" bandRow="1">
                <a:tableStyleId>{5C22544A-7EE6-4342-B048-85BDC9FD1C3A}</a:tableStyleId>
              </a:tblPr>
              <a:tblGrid>
                <a:gridCol w="3571699">
                  <a:extLst>
                    <a:ext uri="{9D8B030D-6E8A-4147-A177-3AD203B41FA5}">
                      <a16:colId xmlns:a16="http://schemas.microsoft.com/office/drawing/2014/main" val="2179508574"/>
                    </a:ext>
                  </a:extLst>
                </a:gridCol>
              </a:tblGrid>
              <a:tr h="4196342">
                <a:tc>
                  <a:txBody>
                    <a:bodyPr/>
                    <a:lstStyle/>
                    <a:p>
                      <a:r>
                        <a:rPr lang="en-US" sz="1400" b="1" i="0" kern="1200">
                          <a:solidFill>
                            <a:schemeClr val="tx1">
                              <a:lumMod val="85000"/>
                              <a:lumOff val="15000"/>
                            </a:schemeClr>
                          </a:solidFill>
                          <a:latin typeface="+mn-lt"/>
                          <a:ea typeface="+mn-ea"/>
                          <a:cs typeface="+mn-cs"/>
                        </a:rPr>
                        <a:t>Imagine a Better Enterprise</a:t>
                      </a:r>
                      <a:endParaRPr lang="en-US" sz="1400" b="1" i="0" kern="1200" dirty="0">
                        <a:solidFill>
                          <a:schemeClr val="tx1">
                            <a:lumMod val="85000"/>
                            <a:lumOff val="15000"/>
                          </a:schemeClr>
                        </a:solidFill>
                        <a:latin typeface="+mn-lt"/>
                        <a:ea typeface="+mn-ea"/>
                        <a:cs typeface="+mn-cs"/>
                      </a:endParaRPr>
                    </a:p>
                    <a:p>
                      <a:pPr marL="285750" indent="-285750">
                        <a:buFont typeface="Arial" pitchFamily="34" charset="0"/>
                        <a:buChar char="•"/>
                      </a:pPr>
                      <a:r>
                        <a:rPr lang="en-US" sz="1400" b="0">
                          <a:solidFill>
                            <a:schemeClr val="tx1">
                              <a:lumMod val="85000"/>
                              <a:lumOff val="15000"/>
                            </a:schemeClr>
                          </a:solidFill>
                        </a:rPr>
                        <a:t>Reimagine your requirements</a:t>
                      </a:r>
                    </a:p>
                    <a:p>
                      <a:pPr marL="285750" indent="-285750">
                        <a:buFont typeface="Arial" pitchFamily="34" charset="0"/>
                        <a:buChar char="•"/>
                      </a:pPr>
                      <a:r>
                        <a:rPr lang="en-US" sz="1400" b="0" baseline="0">
                          <a:solidFill>
                            <a:schemeClr val="tx1">
                              <a:lumMod val="85000"/>
                              <a:lumOff val="15000"/>
                            </a:schemeClr>
                          </a:solidFill>
                        </a:rPr>
                        <a:t>Articulate your needs</a:t>
                      </a:r>
                    </a:p>
                    <a:p>
                      <a:pPr marL="285750" indent="-285750">
                        <a:buFont typeface="Arial" pitchFamily="34" charset="0"/>
                        <a:buChar char="•"/>
                      </a:pPr>
                      <a:r>
                        <a:rPr lang="en-US" sz="1400" b="0" baseline="0">
                          <a:solidFill>
                            <a:schemeClr val="tx1">
                              <a:lumMod val="85000"/>
                              <a:lumOff val="15000"/>
                            </a:schemeClr>
                          </a:solidFill>
                        </a:rPr>
                        <a:t>LoB applications</a:t>
                      </a:r>
                    </a:p>
                    <a:p>
                      <a:pPr marL="285750" indent="-285750">
                        <a:buFont typeface="Arial" pitchFamily="34" charset="0"/>
                        <a:buChar char="•"/>
                      </a:pPr>
                      <a:r>
                        <a:rPr lang="en-US" sz="1400" b="0" baseline="0">
                          <a:solidFill>
                            <a:schemeClr val="tx1">
                              <a:lumMod val="85000"/>
                              <a:lumOff val="15000"/>
                            </a:schemeClr>
                          </a:solidFill>
                        </a:rPr>
                        <a:t>Fully integrated architected solutions</a:t>
                      </a:r>
                    </a:p>
                    <a:p>
                      <a:pPr marL="285750" indent="-285750">
                        <a:buFont typeface="Arial" pitchFamily="34" charset="0"/>
                        <a:buChar char="•"/>
                      </a:pPr>
                      <a:r>
                        <a:rPr lang="en-US" sz="1400" b="0" baseline="0">
                          <a:solidFill>
                            <a:schemeClr val="tx1">
                              <a:lumMod val="85000"/>
                              <a:lumOff val="15000"/>
                            </a:schemeClr>
                          </a:solidFill>
                        </a:rPr>
                        <a:t>Holisitic view</a:t>
                      </a:r>
                    </a:p>
                    <a:p>
                      <a:pPr marL="285750" indent="-285750">
                        <a:buFont typeface="Arial" pitchFamily="34" charset="0"/>
                        <a:buChar char="•"/>
                      </a:pPr>
                      <a:r>
                        <a:rPr lang="en-US" sz="1400" b="0" baseline="0">
                          <a:solidFill>
                            <a:schemeClr val="tx1">
                              <a:lumMod val="85000"/>
                              <a:lumOff val="15000"/>
                            </a:schemeClr>
                          </a:solidFill>
                        </a:rPr>
                        <a:t>Minimising cost and delivery time</a:t>
                      </a:r>
                    </a:p>
                    <a:p>
                      <a:pPr marL="285750" indent="-285750">
                        <a:buFont typeface="Arial" pitchFamily="34" charset="0"/>
                        <a:buChar char="•"/>
                      </a:pPr>
                      <a:r>
                        <a:rPr lang="en-US" sz="1400" b="0" baseline="0">
                          <a:solidFill>
                            <a:schemeClr val="tx1">
                              <a:lumMod val="85000"/>
                              <a:lumOff val="15000"/>
                            </a:schemeClr>
                          </a:solidFill>
                        </a:rPr>
                        <a:t>Increase efficiency</a:t>
                      </a: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0" indent="0">
                        <a:buFont typeface="Arial" pitchFamily="34" charset="0"/>
                        <a:buNone/>
                      </a:pPr>
                      <a:endParaRPr lang="en-US" sz="1400" b="0" baseline="0" dirty="0">
                        <a:solidFill>
                          <a:schemeClr val="tx1">
                            <a:lumMod val="85000"/>
                            <a:lumOff val="15000"/>
                          </a:schemeClr>
                        </a:solidFill>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0" name="Picture 9">
            <a:extLst>
              <a:ext uri="{FF2B5EF4-FFF2-40B4-BE49-F238E27FC236}">
                <a16:creationId xmlns:a16="http://schemas.microsoft.com/office/drawing/2014/main" id="{680D147E-7F18-4E70-ACCF-A8EAFCB55993}"/>
              </a:ext>
            </a:extLst>
          </p:cNvPr>
          <p:cNvPicPr>
            <a:picLocks noChangeAspect="1"/>
          </p:cNvPicPr>
          <p:nvPr/>
        </p:nvPicPr>
        <p:blipFill rotWithShape="1">
          <a:blip r:embed="rId3">
            <a:extLst>
              <a:ext uri="{28A0092B-C50C-407E-A947-70E740481C1C}">
                <a14:useLocalDpi xmlns:a14="http://schemas.microsoft.com/office/drawing/2010/main" val="0"/>
              </a:ext>
            </a:extLst>
          </a:blip>
          <a:srcRect b="22389"/>
          <a:stretch/>
        </p:blipFill>
        <p:spPr>
          <a:xfrm>
            <a:off x="4571423" y="4907058"/>
            <a:ext cx="3126238" cy="1184041"/>
          </a:xfrm>
          <a:prstGeom prst="rect">
            <a:avLst/>
          </a:prstGeom>
        </p:spPr>
      </p:pic>
      <p:graphicFrame>
        <p:nvGraphicFramePr>
          <p:cNvPr id="11" name="Table 10">
            <a:extLst>
              <a:ext uri="{FF2B5EF4-FFF2-40B4-BE49-F238E27FC236}">
                <a16:creationId xmlns:a16="http://schemas.microsoft.com/office/drawing/2014/main" id="{65939446-835D-4DAC-9B39-D6E07092CE0C}"/>
              </a:ext>
            </a:extLst>
          </p:cNvPr>
          <p:cNvGraphicFramePr>
            <a:graphicFrameLocks noGrp="1"/>
          </p:cNvGraphicFramePr>
          <p:nvPr>
            <p:extLst>
              <p:ext uri="{D42A27DB-BD31-4B8C-83A1-F6EECF244321}">
                <p14:modId xmlns:p14="http://schemas.microsoft.com/office/powerpoint/2010/main" val="320914093"/>
              </p:ext>
            </p:extLst>
          </p:nvPr>
        </p:nvGraphicFramePr>
        <p:xfrm>
          <a:off x="8013497" y="2166203"/>
          <a:ext cx="3571699" cy="4196342"/>
        </p:xfrm>
        <a:graphic>
          <a:graphicData uri="http://schemas.openxmlformats.org/drawingml/2006/table">
            <a:tbl>
              <a:tblPr firstRow="1" bandRow="1">
                <a:tableStyleId>{5C22544A-7EE6-4342-B048-85BDC9FD1C3A}</a:tableStyleId>
              </a:tblPr>
              <a:tblGrid>
                <a:gridCol w="3571699">
                  <a:extLst>
                    <a:ext uri="{9D8B030D-6E8A-4147-A177-3AD203B41FA5}">
                      <a16:colId xmlns:a16="http://schemas.microsoft.com/office/drawing/2014/main" val="2179508574"/>
                    </a:ext>
                  </a:extLst>
                </a:gridCol>
              </a:tblGrid>
              <a:tr h="4196342">
                <a:tc>
                  <a:txBody>
                    <a:bodyPr/>
                    <a:lstStyle/>
                    <a:p>
                      <a:r>
                        <a:rPr lang="en-US" sz="1400" b="1" kern="1200" dirty="0">
                          <a:solidFill>
                            <a:schemeClr val="tx1">
                              <a:lumMod val="85000"/>
                              <a:lumOff val="15000"/>
                            </a:schemeClr>
                          </a:solidFill>
                          <a:latin typeface="+mn-lt"/>
                          <a:ea typeface="+mn-ea"/>
                          <a:cs typeface="+mn-cs"/>
                        </a:rPr>
                        <a:t>Modern</a:t>
                      </a:r>
                      <a:r>
                        <a:rPr lang="en-US" sz="1400" b="1" kern="1200" baseline="0" dirty="0">
                          <a:solidFill>
                            <a:schemeClr val="tx1">
                              <a:lumMod val="85000"/>
                              <a:lumOff val="15000"/>
                            </a:schemeClr>
                          </a:solidFill>
                          <a:latin typeface="+mn-lt"/>
                          <a:ea typeface="+mn-ea"/>
                          <a:cs typeface="+mn-cs"/>
                        </a:rPr>
                        <a:t> Policing</a:t>
                      </a:r>
                      <a:endParaRPr lang="en-US" sz="1400" b="1" kern="1200" dirty="0">
                        <a:solidFill>
                          <a:schemeClr val="tx1">
                            <a:lumMod val="85000"/>
                            <a:lumOff val="15000"/>
                          </a:schemeClr>
                        </a:solidFill>
                        <a:latin typeface="+mn-lt"/>
                        <a:ea typeface="+mn-ea"/>
                        <a:cs typeface="+mn-cs"/>
                      </a:endParaRPr>
                    </a:p>
                    <a:p>
                      <a:pPr marL="285750" indent="-285750">
                        <a:buFont typeface="Arial" pitchFamily="34" charset="0"/>
                        <a:buChar char="•"/>
                      </a:pPr>
                      <a:r>
                        <a:rPr lang="en-GB" sz="1400" b="0" dirty="0">
                          <a:solidFill>
                            <a:schemeClr val="tx1">
                              <a:lumMod val="85000"/>
                              <a:lumOff val="15000"/>
                            </a:schemeClr>
                          </a:solidFill>
                        </a:rPr>
                        <a:t>Designed with Operational Police officers</a:t>
                      </a:r>
                    </a:p>
                    <a:p>
                      <a:pPr marL="285750" indent="-285750">
                        <a:buFont typeface="Arial" pitchFamily="34" charset="0"/>
                        <a:buChar char="•"/>
                      </a:pPr>
                      <a:r>
                        <a:rPr lang="en-GB" sz="1400" b="0" dirty="0">
                          <a:solidFill>
                            <a:schemeClr val="tx1">
                              <a:lumMod val="85000"/>
                              <a:lumOff val="15000"/>
                            </a:schemeClr>
                          </a:solidFill>
                        </a:rPr>
                        <a:t>Uses technology that is familiar to staff</a:t>
                      </a:r>
                    </a:p>
                    <a:p>
                      <a:pPr marL="285750" indent="-285750">
                        <a:buFont typeface="Arial" pitchFamily="34" charset="0"/>
                        <a:buChar char="•"/>
                      </a:pPr>
                      <a:r>
                        <a:rPr lang="en-GB" sz="1400" b="0" dirty="0">
                          <a:solidFill>
                            <a:schemeClr val="tx1">
                              <a:lumMod val="85000"/>
                              <a:lumOff val="15000"/>
                            </a:schemeClr>
                          </a:solidFill>
                        </a:rPr>
                        <a:t>Real time information access and collaboration.</a:t>
                      </a:r>
                    </a:p>
                    <a:p>
                      <a:pPr marL="285750" indent="-285750">
                        <a:buFont typeface="Arial" pitchFamily="34" charset="0"/>
                        <a:buChar char="•"/>
                      </a:pPr>
                      <a:r>
                        <a:rPr lang="en-GB" sz="1400" b="0" dirty="0">
                          <a:solidFill>
                            <a:schemeClr val="tx1">
                              <a:lumMod val="85000"/>
                              <a:lumOff val="15000"/>
                            </a:schemeClr>
                          </a:solidFill>
                        </a:rPr>
                        <a:t>Secure evidentiary correct data store.</a:t>
                      </a:r>
                    </a:p>
                    <a:p>
                      <a:pPr marL="285750" indent="-285750">
                        <a:buFont typeface="Arial" pitchFamily="34" charset="0"/>
                        <a:buChar char="•"/>
                      </a:pPr>
                      <a:r>
                        <a:rPr lang="en-GB" sz="1400" b="0" dirty="0">
                          <a:solidFill>
                            <a:schemeClr val="tx1">
                              <a:lumMod val="85000"/>
                              <a:lumOff val="15000"/>
                            </a:schemeClr>
                          </a:solidFill>
                        </a:rPr>
                        <a:t>Full Accountability and audit trail </a:t>
                      </a:r>
                    </a:p>
                    <a:p>
                      <a:pPr marL="285750" indent="-285750">
                        <a:buFont typeface="Arial" pitchFamily="34" charset="0"/>
                        <a:buChar char="•"/>
                      </a:pPr>
                      <a:r>
                        <a:rPr lang="en-GB" sz="1400" b="0" dirty="0">
                          <a:solidFill>
                            <a:schemeClr val="tx1">
                              <a:lumMod val="85000"/>
                              <a:lumOff val="15000"/>
                            </a:schemeClr>
                          </a:solidFill>
                        </a:rPr>
                        <a:t>Time saving and increased efficiency</a:t>
                      </a:r>
                      <a:r>
                        <a:rPr lang="en-GB" sz="1400" b="0" baseline="0" dirty="0">
                          <a:solidFill>
                            <a:schemeClr val="tx1">
                              <a:lumMod val="85000"/>
                              <a:lumOff val="15000"/>
                            </a:schemeClr>
                          </a:solidFill>
                        </a:rPr>
                        <a:t> throughout the organisation</a:t>
                      </a:r>
                    </a:p>
                    <a:p>
                      <a:pPr marL="285750" indent="-285750">
                        <a:buFont typeface="Arial" pitchFamily="34" charset="0"/>
                        <a:buChar char="•"/>
                      </a:pPr>
                      <a:r>
                        <a:rPr lang="en-GB" sz="1400" b="0" baseline="0" dirty="0">
                          <a:solidFill>
                            <a:schemeClr val="tx1">
                              <a:lumMod val="85000"/>
                              <a:lumOff val="15000"/>
                            </a:schemeClr>
                          </a:solidFill>
                        </a:rPr>
                        <a:t>Mobility / field worker solutions</a:t>
                      </a:r>
                      <a:endParaRPr lang="en-US" sz="1400" b="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285750" indent="-285750">
                        <a:buFont typeface="Arial" pitchFamily="34" charset="0"/>
                        <a:buChar char="•"/>
                      </a:pPr>
                      <a:endParaRPr lang="en-US" sz="1400" b="0" baseline="0" dirty="0">
                        <a:solidFill>
                          <a:schemeClr val="tx1">
                            <a:lumMod val="85000"/>
                            <a:lumOff val="15000"/>
                          </a:schemeClr>
                        </a:solidFill>
                      </a:endParaRPr>
                    </a:p>
                    <a:p>
                      <a:pPr marL="0" indent="0">
                        <a:buFont typeface="Arial" pitchFamily="34" charset="0"/>
                        <a:buNone/>
                      </a:pPr>
                      <a:endParaRPr lang="en-US" sz="1400" b="0" baseline="0" dirty="0">
                        <a:solidFill>
                          <a:schemeClr val="tx1">
                            <a:lumMod val="85000"/>
                            <a:lumOff val="15000"/>
                          </a:schemeClr>
                        </a:solidFill>
                      </a:endParaRPr>
                    </a:p>
                  </a:txBody>
                  <a:tcPr marL="89642" marR="89642" marT="89642" marB="4482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4421586"/>
                  </a:ext>
                </a:extLst>
              </a:tr>
            </a:tbl>
          </a:graphicData>
        </a:graphic>
      </p:graphicFrame>
      <p:pic>
        <p:nvPicPr>
          <p:cNvPr id="12" name="Picture 11">
            <a:extLst>
              <a:ext uri="{FF2B5EF4-FFF2-40B4-BE49-F238E27FC236}">
                <a16:creationId xmlns:a16="http://schemas.microsoft.com/office/drawing/2014/main" id="{BF1AA7F3-BB5C-4C5D-BDB4-8C731FA589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45169" y="5108553"/>
            <a:ext cx="2381250" cy="781050"/>
          </a:xfrm>
          <a:prstGeom prst="rect">
            <a:avLst/>
          </a:prstGeom>
        </p:spPr>
      </p:pic>
    </p:spTree>
    <p:extLst>
      <p:ext uri="{BB962C8B-B14F-4D97-AF65-F5344CB8AC3E}">
        <p14:creationId xmlns:p14="http://schemas.microsoft.com/office/powerpoint/2010/main" val="40188167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MVP Staff SMT">
    <p:spTree>
      <p:nvGrpSpPr>
        <p:cNvPr id="1" name=""/>
        <p:cNvGrpSpPr/>
        <p:nvPr/>
      </p:nvGrpSpPr>
      <p:grpSpPr>
        <a:xfrm>
          <a:off x="0" y="0"/>
          <a:ext cx="0" cy="0"/>
          <a:chOff x="0" y="0"/>
          <a:chExt cx="0" cy="0"/>
        </a:xfrm>
      </p:grpSpPr>
      <p:grpSp>
        <p:nvGrpSpPr>
          <p:cNvPr id="2" name="Group 1"/>
          <p:cNvGrpSpPr/>
          <p:nvPr/>
        </p:nvGrpSpPr>
        <p:grpSpPr>
          <a:xfrm>
            <a:off x="4026920" y="891529"/>
            <a:ext cx="3636647" cy="4663102"/>
            <a:chOff x="-248188" y="1115028"/>
            <a:chExt cx="3636647" cy="4663102"/>
          </a:xfrm>
        </p:grpSpPr>
        <p:pic>
          <p:nvPicPr>
            <p:cNvPr id="3" name="Picture 3" descr="C:\Users\Lauren\Documents\MVP_Logo_Kit\MVP Logo Kit\MVP_Horizontal_BlueOnly.png"/>
            <p:cNvPicPr>
              <a:picLocks noChangeAspect="1" noChangeArrowheads="1"/>
            </p:cNvPicPr>
            <p:nvPr/>
          </p:nvPicPr>
          <p:blipFill>
            <a:blip r:embed="rId2" cstate="print"/>
            <a:stretch>
              <a:fillRect/>
            </a:stretch>
          </p:blipFill>
          <p:spPr bwMode="auto">
            <a:xfrm>
              <a:off x="929711" y="5259853"/>
              <a:ext cx="1276847" cy="518277"/>
            </a:xfrm>
            <a:prstGeom prst="rect">
              <a:avLst/>
            </a:prstGeom>
            <a:noFill/>
          </p:spPr>
        </p:pic>
        <p:sp>
          <p:nvSpPr>
            <p:cNvPr id="4" name="Rectangle 3"/>
            <p:cNvSpPr/>
            <p:nvPr/>
          </p:nvSpPr>
          <p:spPr>
            <a:xfrm>
              <a:off x="-248188" y="4167022"/>
              <a:ext cx="3636647" cy="961356"/>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Robert Hogg</a:t>
              </a:r>
            </a:p>
            <a:p>
              <a:pPr algn="ctr"/>
              <a:r>
                <a:rPr lang="en-GB" sz="1600" dirty="0"/>
                <a:t>Managing Director</a:t>
              </a:r>
            </a:p>
            <a:p>
              <a:pPr algn="ctr"/>
              <a:endParaRPr lang="en-GB" sz="333" dirty="0"/>
            </a:p>
            <a:p>
              <a:pPr algn="ctr"/>
              <a:r>
                <a:rPr lang="en-GB" sz="1600" dirty="0"/>
                <a:t>BSc (Hons) FBCS CITP CEng</a:t>
              </a:r>
              <a:endParaRPr lang="en-GB" sz="1600" dirty="0">
                <a:latin typeface="Segoe" pitchFamily="34" charset="0"/>
                <a:cs typeface="Segoe" pitchFamily="34" charset="0"/>
              </a:endParaRPr>
            </a:p>
          </p:txBody>
        </p:sp>
        <p:grpSp>
          <p:nvGrpSpPr>
            <p:cNvPr id="5" name="Group 4"/>
            <p:cNvGrpSpPr/>
            <p:nvPr/>
          </p:nvGrpSpPr>
          <p:grpSpPr>
            <a:xfrm>
              <a:off x="332046" y="1115028"/>
              <a:ext cx="2364206" cy="2930044"/>
              <a:chOff x="332046" y="1105503"/>
              <a:chExt cx="2364206" cy="2930044"/>
            </a:xfrm>
          </p:grpSpPr>
          <p:sp>
            <p:nvSpPr>
              <p:cNvPr id="6" name="Rectangle 5"/>
              <p:cNvSpPr/>
              <p:nvPr/>
            </p:nvSpPr>
            <p:spPr>
              <a:xfrm>
                <a:off x="665942" y="3556310"/>
                <a:ext cx="1808386"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Integration</a:t>
                </a:r>
                <a:endParaRPr lang="en-GB" sz="2800" b="1" dirty="0">
                  <a:solidFill>
                    <a:srgbClr val="21B9EC"/>
                  </a:solidFill>
                  <a:latin typeface="Segoe" pitchFamily="34" charset="0"/>
                  <a:cs typeface="Segoe" pitchFamily="34" charset="0"/>
                </a:endParaRPr>
              </a:p>
            </p:txBody>
          </p:sp>
          <p:pic>
            <p:nvPicPr>
              <p:cNvPr id="7" name="Picture 4" descr="C:\Users\Lauren\Documents\Black Marble\Artwork\Staff Members\Headshots\256px\boss_256.png"/>
              <p:cNvPicPr>
                <a:picLocks noChangeAspect="1" noChangeArrowheads="1"/>
              </p:cNvPicPr>
              <p:nvPr/>
            </p:nvPicPr>
            <p:blipFill>
              <a:blip r:embed="rId3" cstate="print"/>
              <a:srcRect/>
              <a:stretch>
                <a:fillRect/>
              </a:stretch>
            </p:blipFill>
            <p:spPr bwMode="auto">
              <a:xfrm>
                <a:off x="332046" y="1105503"/>
                <a:ext cx="2364206" cy="2364207"/>
              </a:xfrm>
              <a:prstGeom prst="rect">
                <a:avLst/>
              </a:prstGeom>
              <a:noFill/>
            </p:spPr>
          </p:pic>
        </p:grpSp>
      </p:grpSp>
      <p:grpSp>
        <p:nvGrpSpPr>
          <p:cNvPr id="8" name="Group 7"/>
          <p:cNvGrpSpPr/>
          <p:nvPr/>
        </p:nvGrpSpPr>
        <p:grpSpPr>
          <a:xfrm>
            <a:off x="7332260" y="892235"/>
            <a:ext cx="4618671" cy="4662396"/>
            <a:chOff x="2456134" y="1115733"/>
            <a:chExt cx="4618671" cy="4662396"/>
          </a:xfrm>
        </p:grpSpPr>
        <p:sp>
          <p:nvSpPr>
            <p:cNvPr id="9" name="Rectangle 8"/>
            <p:cNvSpPr/>
            <p:nvPr/>
          </p:nvSpPr>
          <p:spPr>
            <a:xfrm>
              <a:off x="2456134" y="4167022"/>
              <a:ext cx="4618671"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Richard Fennell</a:t>
              </a:r>
            </a:p>
            <a:p>
              <a:pPr algn="ctr"/>
              <a:r>
                <a:rPr lang="en-GB" sz="1600" dirty="0"/>
                <a:t>Engineering Director</a:t>
              </a:r>
            </a:p>
            <a:p>
              <a:pPr algn="ctr"/>
              <a:r>
                <a:rPr lang="en-GB" sz="1600" dirty="0"/>
                <a:t>BSc (Hons) FBCS CITP CEng</a:t>
              </a:r>
              <a:endParaRPr lang="en-GB" sz="1600" dirty="0">
                <a:latin typeface="Segoe" pitchFamily="34" charset="0"/>
                <a:cs typeface="Segoe" pitchFamily="34" charset="0"/>
              </a:endParaRPr>
            </a:p>
          </p:txBody>
        </p:sp>
        <p:grpSp>
          <p:nvGrpSpPr>
            <p:cNvPr id="10" name="Group 9"/>
            <p:cNvGrpSpPr/>
            <p:nvPr/>
          </p:nvGrpSpPr>
          <p:grpSpPr>
            <a:xfrm>
              <a:off x="3206834" y="1115733"/>
              <a:ext cx="3117270" cy="2929339"/>
              <a:chOff x="3206834" y="1105503"/>
              <a:chExt cx="3117270" cy="2929339"/>
            </a:xfrm>
          </p:grpSpPr>
          <p:sp>
            <p:nvSpPr>
              <p:cNvPr id="12" name="Rectangle 11"/>
              <p:cNvSpPr/>
              <p:nvPr/>
            </p:nvSpPr>
            <p:spPr>
              <a:xfrm>
                <a:off x="3206834" y="3555605"/>
                <a:ext cx="3117270"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Visual Studio (ALM)</a:t>
                </a:r>
              </a:p>
            </p:txBody>
          </p:sp>
          <p:pic>
            <p:nvPicPr>
              <p:cNvPr id="13" name="Picture 5" descr="C:\Users\Lauren\Documents\Black Marble\Artwork\Staff Members\Headshots\256px\richard_256.png"/>
              <p:cNvPicPr>
                <a:picLocks noChangeAspect="1" noChangeArrowheads="1"/>
              </p:cNvPicPr>
              <p:nvPr/>
            </p:nvPicPr>
            <p:blipFill>
              <a:blip r:embed="rId4" cstate="print"/>
              <a:srcRect/>
              <a:stretch>
                <a:fillRect/>
              </a:stretch>
            </p:blipFill>
            <p:spPr bwMode="auto">
              <a:xfrm>
                <a:off x="3548641" y="1105503"/>
                <a:ext cx="2420849" cy="2420850"/>
              </a:xfrm>
              <a:prstGeom prst="rect">
                <a:avLst/>
              </a:prstGeom>
              <a:noFill/>
            </p:spPr>
          </p:pic>
        </p:grpSp>
        <p:pic>
          <p:nvPicPr>
            <p:cNvPr id="11" name="Picture 3" descr="C:\Users\Lauren\Documents\MVP_Logo_Kit\MVP Logo Kit\MVP_Horizontal_BlueOnly.png"/>
            <p:cNvPicPr>
              <a:picLocks noChangeAspect="1" noChangeArrowheads="1"/>
            </p:cNvPicPr>
            <p:nvPr/>
          </p:nvPicPr>
          <p:blipFill>
            <a:blip r:embed="rId2" cstate="print"/>
            <a:stretch>
              <a:fillRect/>
            </a:stretch>
          </p:blipFill>
          <p:spPr bwMode="auto">
            <a:xfrm>
              <a:off x="4127045" y="5259852"/>
              <a:ext cx="1276847" cy="518277"/>
            </a:xfrm>
            <a:prstGeom prst="rect">
              <a:avLst/>
            </a:prstGeom>
            <a:noFill/>
          </p:spPr>
        </p:pic>
      </p:grpSp>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98534" y="5686106"/>
            <a:ext cx="2089415" cy="512378"/>
          </a:xfrm>
          <a:prstGeom prst="rect">
            <a:avLst/>
          </a:prstGeom>
        </p:spPr>
      </p:pic>
      <p:grpSp>
        <p:nvGrpSpPr>
          <p:cNvPr id="15" name="Group 14"/>
          <p:cNvGrpSpPr/>
          <p:nvPr/>
        </p:nvGrpSpPr>
        <p:grpSpPr>
          <a:xfrm>
            <a:off x="665698" y="1057064"/>
            <a:ext cx="3333492" cy="4512041"/>
            <a:chOff x="5159705" y="1266088"/>
            <a:chExt cx="3333492" cy="4512041"/>
          </a:xfrm>
        </p:grpSpPr>
        <p:pic>
          <p:nvPicPr>
            <p:cNvPr id="16" name="Picture 15"/>
            <p:cNvPicPr>
              <a:picLocks noChangeAspect="1"/>
            </p:cNvPicPr>
            <p:nvPr/>
          </p:nvPicPr>
          <p:blipFill rotWithShape="1">
            <a:blip r:embed="rId6">
              <a:extLst>
                <a:ext uri="{28A0092B-C50C-407E-A947-70E740481C1C}">
                  <a14:useLocalDpi xmlns:a14="http://schemas.microsoft.com/office/drawing/2010/main" val="0"/>
                </a:ext>
              </a:extLst>
            </a:blip>
            <a:srcRect t="-3296" b="-1"/>
            <a:stretch/>
          </p:blipFill>
          <p:spPr>
            <a:xfrm>
              <a:off x="5512187" y="1266088"/>
              <a:ext cx="2512633" cy="2293773"/>
            </a:xfrm>
            <a:prstGeom prst="rect">
              <a:avLst/>
            </a:prstGeom>
          </p:spPr>
        </p:pic>
        <p:sp>
          <p:nvSpPr>
            <p:cNvPr id="17" name="Rectangle 16"/>
            <p:cNvSpPr/>
            <p:nvPr/>
          </p:nvSpPr>
          <p:spPr>
            <a:xfrm>
              <a:off x="6288545" y="3565835"/>
              <a:ext cx="1075813"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Azure</a:t>
              </a:r>
            </a:p>
          </p:txBody>
        </p:sp>
        <p:sp>
          <p:nvSpPr>
            <p:cNvPr id="18" name="Rectangle 17"/>
            <p:cNvSpPr/>
            <p:nvPr/>
          </p:nvSpPr>
          <p:spPr>
            <a:xfrm>
              <a:off x="5159705" y="4167022"/>
              <a:ext cx="3333492"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Rik Hepworth</a:t>
              </a:r>
            </a:p>
            <a:p>
              <a:pPr algn="ctr"/>
              <a:r>
                <a:rPr lang="en-GB" sz="1600" dirty="0"/>
                <a:t>Consultancy Services Director</a:t>
              </a:r>
            </a:p>
            <a:p>
              <a:pPr algn="ctr"/>
              <a:r>
                <a:rPr lang="en-GB" sz="1600" dirty="0"/>
                <a:t>BSc (Hons) MBCS CITP</a:t>
              </a:r>
              <a:endParaRPr lang="en-GB" sz="1600" dirty="0">
                <a:latin typeface="Segoe" pitchFamily="34" charset="0"/>
                <a:cs typeface="Segoe" pitchFamily="34" charset="0"/>
              </a:endParaRPr>
            </a:p>
          </p:txBody>
        </p:sp>
        <p:pic>
          <p:nvPicPr>
            <p:cNvPr id="19" name="Picture 3" descr="C:\Users\Lauren\Documents\MVP_Logo_Kit\MVP Logo Kit\MVP_Horizontal_BlueOnly.png"/>
            <p:cNvPicPr>
              <a:picLocks noChangeAspect="1" noChangeArrowheads="1"/>
            </p:cNvPicPr>
            <p:nvPr/>
          </p:nvPicPr>
          <p:blipFill>
            <a:blip r:embed="rId2" cstate="print"/>
            <a:stretch>
              <a:fillRect/>
            </a:stretch>
          </p:blipFill>
          <p:spPr bwMode="auto">
            <a:xfrm>
              <a:off x="6188027" y="5259852"/>
              <a:ext cx="1276847" cy="518277"/>
            </a:xfrm>
            <a:prstGeom prst="rect">
              <a:avLst/>
            </a:prstGeom>
            <a:noFill/>
          </p:spPr>
        </p:pic>
      </p:grpSp>
    </p:spTree>
    <p:extLst>
      <p:ext uri="{BB962C8B-B14F-4D97-AF65-F5344CB8AC3E}">
        <p14:creationId xmlns:p14="http://schemas.microsoft.com/office/powerpoint/2010/main" val="151732830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MVP Staff ">
    <p:spTree>
      <p:nvGrpSpPr>
        <p:cNvPr id="1" name=""/>
        <p:cNvGrpSpPr/>
        <p:nvPr/>
      </p:nvGrpSpPr>
      <p:grpSpPr>
        <a:xfrm>
          <a:off x="0" y="0"/>
          <a:ext cx="0" cy="0"/>
          <a:chOff x="0" y="0"/>
          <a:chExt cx="0" cy="0"/>
        </a:xfrm>
      </p:grpSpPr>
      <p:grpSp>
        <p:nvGrpSpPr>
          <p:cNvPr id="2" name="Group 1"/>
          <p:cNvGrpSpPr/>
          <p:nvPr/>
        </p:nvGrpSpPr>
        <p:grpSpPr>
          <a:xfrm>
            <a:off x="8201671" y="1270322"/>
            <a:ext cx="3636647" cy="4520031"/>
            <a:chOff x="8731294" y="1258098"/>
            <a:chExt cx="3636647" cy="4520031"/>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3283"/>
            <a:stretch/>
          </p:blipFill>
          <p:spPr>
            <a:xfrm>
              <a:off x="9685488" y="1258098"/>
              <a:ext cx="1713717" cy="2301763"/>
            </a:xfrm>
            <a:prstGeom prst="rect">
              <a:avLst/>
            </a:prstGeom>
          </p:spPr>
        </p:pic>
        <p:sp>
          <p:nvSpPr>
            <p:cNvPr id="4" name="Rectangle 3"/>
            <p:cNvSpPr/>
            <p:nvPr/>
          </p:nvSpPr>
          <p:spPr>
            <a:xfrm>
              <a:off x="9100148" y="3565835"/>
              <a:ext cx="2898941"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Windows Platform</a:t>
              </a:r>
              <a:endParaRPr lang="en-GB" sz="2800" b="1" dirty="0">
                <a:solidFill>
                  <a:srgbClr val="21B9EC"/>
                </a:solidFill>
                <a:latin typeface="Segoe" pitchFamily="34" charset="0"/>
                <a:cs typeface="Segoe" pitchFamily="34" charset="0"/>
              </a:endParaRPr>
            </a:p>
          </p:txBody>
        </p:sp>
        <p:sp>
          <p:nvSpPr>
            <p:cNvPr id="5" name="Rectangle 4"/>
            <p:cNvSpPr/>
            <p:nvPr/>
          </p:nvSpPr>
          <p:spPr>
            <a:xfrm>
              <a:off x="8731294" y="4167022"/>
              <a:ext cx="3636647" cy="961356"/>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James Croft</a:t>
              </a:r>
            </a:p>
            <a:p>
              <a:pPr algn="ctr"/>
              <a:r>
                <a:rPr lang="en-GB" sz="1600" dirty="0"/>
                <a:t>Software Developer</a:t>
              </a:r>
            </a:p>
            <a:p>
              <a:pPr algn="ctr"/>
              <a:endParaRPr lang="en-GB" sz="333" dirty="0"/>
            </a:p>
            <a:p>
              <a:pPr algn="ctr"/>
              <a:r>
                <a:rPr lang="en-GB" sz="1600" dirty="0"/>
                <a:t>BSc (Hons) MBCS</a:t>
              </a:r>
              <a:endParaRPr lang="en-GB" sz="1600" dirty="0">
                <a:latin typeface="Segoe" pitchFamily="34" charset="0"/>
                <a:cs typeface="Segoe" pitchFamily="34" charset="0"/>
              </a:endParaRPr>
            </a:p>
          </p:txBody>
        </p:sp>
        <p:pic>
          <p:nvPicPr>
            <p:cNvPr id="6" name="Picture 3" descr="C:\Users\Lauren\Documents\MVP_Logo_Kit\MVP Logo Kit\MVP_Horizontal_BlueOnly.png"/>
            <p:cNvPicPr>
              <a:picLocks noChangeAspect="1" noChangeArrowheads="1"/>
            </p:cNvPicPr>
            <p:nvPr/>
          </p:nvPicPr>
          <p:blipFill>
            <a:blip r:embed="rId3" cstate="print"/>
            <a:stretch>
              <a:fillRect/>
            </a:stretch>
          </p:blipFill>
          <p:spPr bwMode="auto">
            <a:xfrm>
              <a:off x="9911194" y="5259852"/>
              <a:ext cx="1276847" cy="518277"/>
            </a:xfrm>
            <a:prstGeom prst="rect">
              <a:avLst/>
            </a:prstGeom>
            <a:noFill/>
          </p:spPr>
        </p:pic>
      </p:grpSp>
      <p:grpSp>
        <p:nvGrpSpPr>
          <p:cNvPr id="7" name="Group 6"/>
          <p:cNvGrpSpPr/>
          <p:nvPr/>
        </p:nvGrpSpPr>
        <p:grpSpPr>
          <a:xfrm>
            <a:off x="3583000" y="1133685"/>
            <a:ext cx="4618671" cy="4656668"/>
            <a:chOff x="302936" y="1121461"/>
            <a:chExt cx="4618671" cy="4656668"/>
          </a:xfrm>
        </p:grpSpPr>
        <p:grpSp>
          <p:nvGrpSpPr>
            <p:cNvPr id="8" name="Group 7"/>
            <p:cNvGrpSpPr/>
            <p:nvPr/>
          </p:nvGrpSpPr>
          <p:grpSpPr>
            <a:xfrm>
              <a:off x="302936" y="3565835"/>
              <a:ext cx="4618671" cy="2212294"/>
              <a:chOff x="2456134" y="3565835"/>
              <a:chExt cx="4618671" cy="2212294"/>
            </a:xfrm>
          </p:grpSpPr>
          <p:sp>
            <p:nvSpPr>
              <p:cNvPr id="10" name="Rectangle 9"/>
              <p:cNvSpPr/>
              <p:nvPr/>
            </p:nvSpPr>
            <p:spPr>
              <a:xfrm>
                <a:off x="2456134" y="4167022"/>
                <a:ext cx="4618671"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Andy Dawson</a:t>
                </a:r>
              </a:p>
              <a:p>
                <a:pPr algn="ctr"/>
                <a:r>
                  <a:rPr lang="en-GB" sz="1600" dirty="0"/>
                  <a:t>IT Manager</a:t>
                </a:r>
              </a:p>
              <a:p>
                <a:pPr algn="ctr"/>
                <a:r>
                  <a:rPr lang="en-GB" sz="1600" dirty="0"/>
                  <a:t>PhD BEng (Hons) CEng </a:t>
                </a:r>
                <a:r>
                  <a:rPr lang="en-GB" sz="1600" dirty="0" err="1"/>
                  <a:t>MIMechE</a:t>
                </a:r>
                <a:endParaRPr lang="en-GB" sz="1600" dirty="0">
                  <a:latin typeface="Segoe" pitchFamily="34" charset="0"/>
                  <a:cs typeface="Segoe" pitchFamily="34" charset="0"/>
                </a:endParaRPr>
              </a:p>
            </p:txBody>
          </p:sp>
          <p:sp>
            <p:nvSpPr>
              <p:cNvPr id="11" name="Rectangle 10"/>
              <p:cNvSpPr/>
              <p:nvPr/>
            </p:nvSpPr>
            <p:spPr>
              <a:xfrm>
                <a:off x="2618957" y="3565835"/>
                <a:ext cx="4293041"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Office Servers and Services</a:t>
                </a:r>
              </a:p>
            </p:txBody>
          </p:sp>
          <p:pic>
            <p:nvPicPr>
              <p:cNvPr id="12" name="Picture 3" descr="C:\Users\Lauren\Documents\MVP_Logo_Kit\MVP Logo Kit\MVP_Horizontal_BlueOnly.png"/>
              <p:cNvPicPr>
                <a:picLocks noChangeAspect="1" noChangeArrowheads="1"/>
              </p:cNvPicPr>
              <p:nvPr/>
            </p:nvPicPr>
            <p:blipFill>
              <a:blip r:embed="rId3" cstate="print"/>
              <a:stretch>
                <a:fillRect/>
              </a:stretch>
            </p:blipFill>
            <p:spPr bwMode="auto">
              <a:xfrm>
                <a:off x="4127045" y="5259852"/>
                <a:ext cx="1276847" cy="518277"/>
              </a:xfrm>
              <a:prstGeom prst="rect">
                <a:avLst/>
              </a:prstGeom>
              <a:noFill/>
            </p:spPr>
          </p:pic>
        </p:gr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071" y="1121461"/>
              <a:ext cx="2438400" cy="2438400"/>
            </a:xfrm>
            <a:prstGeom prst="rect">
              <a:avLst/>
            </a:prstGeom>
          </p:spPr>
        </p:pic>
      </p:grpSp>
      <p:grpSp>
        <p:nvGrpSpPr>
          <p:cNvPr id="13" name="Group 12"/>
          <p:cNvGrpSpPr/>
          <p:nvPr/>
        </p:nvGrpSpPr>
        <p:grpSpPr>
          <a:xfrm>
            <a:off x="453252" y="1064559"/>
            <a:ext cx="3333492" cy="4725794"/>
            <a:chOff x="348963" y="1106123"/>
            <a:chExt cx="3333492" cy="4725794"/>
          </a:xfrm>
        </p:grpSpPr>
        <p:sp>
          <p:nvSpPr>
            <p:cNvPr id="14" name="Rectangle 13"/>
            <p:cNvSpPr/>
            <p:nvPr/>
          </p:nvSpPr>
          <p:spPr>
            <a:xfrm>
              <a:off x="844971" y="3619623"/>
              <a:ext cx="2341481" cy="479237"/>
            </a:xfrm>
            <a:prstGeom prst="rect">
              <a:avLst/>
            </a:prstGeom>
          </p:spPr>
          <p:txBody>
            <a:bodyPr wrap="none" lIns="108842" tIns="54421" rIns="108842" bIns="54421">
              <a:spAutoFit/>
            </a:bodyPr>
            <a:lstStyle/>
            <a:p>
              <a:pPr algn="ctr"/>
              <a:r>
                <a:rPr lang="en-GB" sz="2400" b="1" dirty="0">
                  <a:solidFill>
                    <a:srgbClr val="21B9EC"/>
                  </a:solidFill>
                  <a:latin typeface="Segoe" pitchFamily="34" charset="0"/>
                  <a:cs typeface="Segoe" pitchFamily="34" charset="0"/>
                </a:rPr>
                <a:t>Data Platform </a:t>
              </a:r>
            </a:p>
          </p:txBody>
        </p:sp>
        <p:sp>
          <p:nvSpPr>
            <p:cNvPr id="15" name="Rectangle 14"/>
            <p:cNvSpPr/>
            <p:nvPr/>
          </p:nvSpPr>
          <p:spPr>
            <a:xfrm>
              <a:off x="348963" y="4220810"/>
              <a:ext cx="3333492" cy="910124"/>
            </a:xfrm>
            <a:prstGeom prst="rect">
              <a:avLst/>
            </a:prstGeom>
          </p:spPr>
          <p:txBody>
            <a:bodyPr wrap="square" lIns="108842" tIns="54421" rIns="108842" bIns="54421">
              <a:spAutoFit/>
            </a:bodyPr>
            <a:lstStyle/>
            <a:p>
              <a:pPr algn="ctr"/>
              <a:r>
                <a:rPr lang="en-GB" sz="2000" b="1" dirty="0">
                  <a:latin typeface="Segoe" pitchFamily="34" charset="0"/>
                  <a:cs typeface="Segoe" pitchFamily="34" charset="0"/>
                </a:rPr>
                <a:t>James Mann</a:t>
              </a:r>
            </a:p>
            <a:p>
              <a:pPr algn="ctr"/>
              <a:r>
                <a:rPr lang="en-GB" sz="1600" dirty="0"/>
                <a:t>Senior Consultant</a:t>
              </a:r>
            </a:p>
            <a:p>
              <a:pPr algn="ctr"/>
              <a:r>
                <a:rPr lang="en-GB" sz="1600" dirty="0"/>
                <a:t>BSc (Hons) MBCS CEng</a:t>
              </a:r>
              <a:endParaRPr lang="en-GB" sz="1600" dirty="0">
                <a:latin typeface="Segoe" pitchFamily="34" charset="0"/>
                <a:cs typeface="Segoe" pitchFamily="34" charset="0"/>
              </a:endParaRPr>
            </a:p>
          </p:txBody>
        </p:sp>
        <p:pic>
          <p:nvPicPr>
            <p:cNvPr id="16" name="Picture 3" descr="C:\Users\Lauren\Documents\MVP_Logo_Kit\MVP Logo Kit\MVP_Horizontal_BlueOnly.png"/>
            <p:cNvPicPr>
              <a:picLocks noChangeAspect="1" noChangeArrowheads="1"/>
            </p:cNvPicPr>
            <p:nvPr/>
          </p:nvPicPr>
          <p:blipFill>
            <a:blip r:embed="rId3" cstate="print"/>
            <a:stretch>
              <a:fillRect/>
            </a:stretch>
          </p:blipFill>
          <p:spPr bwMode="auto">
            <a:xfrm>
              <a:off x="1377286" y="5313640"/>
              <a:ext cx="1276847" cy="518277"/>
            </a:xfrm>
            <a:prstGeom prst="rect">
              <a:avLst/>
            </a:prstGeom>
            <a:noFill/>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6575" y="1106123"/>
              <a:ext cx="2338268" cy="2507526"/>
            </a:xfrm>
            <a:prstGeom prst="rect">
              <a:avLst/>
            </a:prstGeom>
          </p:spPr>
        </p:pic>
      </p:grpSp>
    </p:spTree>
    <p:extLst>
      <p:ext uri="{BB962C8B-B14F-4D97-AF65-F5344CB8AC3E}">
        <p14:creationId xmlns:p14="http://schemas.microsoft.com/office/powerpoint/2010/main" val="2194194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Awards">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B6945C0A-B668-4EFB-88DD-20BBFDD5FBEC}"/>
              </a:ext>
            </a:extLst>
          </p:cNvPr>
          <p:cNvSpPr/>
          <p:nvPr/>
        </p:nvSpPr>
        <p:spPr>
          <a:xfrm>
            <a:off x="0" y="276726"/>
            <a:ext cx="12192000" cy="6300538"/>
          </a:xfrm>
          <a:prstGeom prst="rect">
            <a:avLst/>
          </a:prstGeom>
          <a:gradFill>
            <a:gsLst>
              <a:gs pos="0">
                <a:srgbClr val="002060"/>
              </a:gs>
              <a:gs pos="100000">
                <a:srgbClr val="0070C0"/>
              </a:gs>
              <a:gs pos="66000">
                <a:schemeClr val="accent6">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9" name="Picture 18" descr="Fireworks in the sky&#10;&#10;Description generated with high confidence">
            <a:extLst>
              <a:ext uri="{FF2B5EF4-FFF2-40B4-BE49-F238E27FC236}">
                <a16:creationId xmlns:a16="http://schemas.microsoft.com/office/drawing/2014/main" id="{DA53B7F2-76C5-4197-A9BE-68EECBD24FF0}"/>
              </a:ext>
            </a:extLst>
          </p:cNvPr>
          <p:cNvPicPr>
            <a:picLocks noChangeAspect="1"/>
          </p:cNvPicPr>
          <p:nvPr/>
        </p:nvPicPr>
        <p:blipFill rotWithShape="1">
          <a:blip r:embed="rId2">
            <a:extLst>
              <a:ext uri="{28A0092B-C50C-407E-A947-70E740481C1C}">
                <a14:useLocalDpi xmlns:a14="http://schemas.microsoft.com/office/drawing/2010/main" val="0"/>
              </a:ext>
            </a:extLst>
          </a:blip>
          <a:srcRect t="17308" r="23197"/>
          <a:stretch/>
        </p:blipFill>
        <p:spPr>
          <a:xfrm>
            <a:off x="6758304" y="276726"/>
            <a:ext cx="5433696" cy="5616992"/>
          </a:xfrm>
          <a:prstGeom prst="rect">
            <a:avLst/>
          </a:prstGeom>
        </p:spPr>
      </p:pic>
      <p:pic>
        <p:nvPicPr>
          <p:cNvPr id="20" name="Picture 19" descr="A picture containing fireworks, outdoor object&#10;&#10;Description generated with very high confidence">
            <a:extLst>
              <a:ext uri="{FF2B5EF4-FFF2-40B4-BE49-F238E27FC236}">
                <a16:creationId xmlns:a16="http://schemas.microsoft.com/office/drawing/2014/main" id="{8E2852E2-3638-4429-97D2-8441B388444C}"/>
              </a:ext>
            </a:extLst>
          </p:cNvPr>
          <p:cNvPicPr>
            <a:picLocks noChangeAspect="1"/>
          </p:cNvPicPr>
          <p:nvPr/>
        </p:nvPicPr>
        <p:blipFill rotWithShape="1">
          <a:blip r:embed="rId3">
            <a:extLst>
              <a:ext uri="{28A0092B-C50C-407E-A947-70E740481C1C}">
                <a14:useLocalDpi xmlns:a14="http://schemas.microsoft.com/office/drawing/2010/main" val="0"/>
              </a:ext>
            </a:extLst>
          </a:blip>
          <a:srcRect b="6199"/>
          <a:stretch/>
        </p:blipFill>
        <p:spPr>
          <a:xfrm>
            <a:off x="3983784" y="2326894"/>
            <a:ext cx="4683556" cy="4247916"/>
          </a:xfrm>
          <a:prstGeom prst="rect">
            <a:avLst/>
          </a:prstGeom>
        </p:spPr>
      </p:pic>
      <p:pic>
        <p:nvPicPr>
          <p:cNvPr id="21" name="Picture 20" descr="A picture containing fireworks, outdoor object&#10;&#10;Description generated with very high confidence">
            <a:extLst>
              <a:ext uri="{FF2B5EF4-FFF2-40B4-BE49-F238E27FC236}">
                <a16:creationId xmlns:a16="http://schemas.microsoft.com/office/drawing/2014/main" id="{7534E2FB-3D70-42A4-B099-7AD5C7C25DD9}"/>
              </a:ext>
            </a:extLst>
          </p:cNvPr>
          <p:cNvPicPr>
            <a:picLocks noChangeAspect="1"/>
          </p:cNvPicPr>
          <p:nvPr/>
        </p:nvPicPr>
        <p:blipFill rotWithShape="1">
          <a:blip r:embed="rId4">
            <a:extLst>
              <a:ext uri="{28A0092B-C50C-407E-A947-70E740481C1C}">
                <a14:useLocalDpi xmlns:a14="http://schemas.microsoft.com/office/drawing/2010/main" val="0"/>
              </a:ext>
            </a:extLst>
          </a:blip>
          <a:srcRect t="10116" b="17230"/>
          <a:stretch/>
        </p:blipFill>
        <p:spPr>
          <a:xfrm>
            <a:off x="-178643" y="276726"/>
            <a:ext cx="5774148" cy="6300538"/>
          </a:xfrm>
          <a:prstGeom prst="rect">
            <a:avLst/>
          </a:prstGeom>
        </p:spPr>
      </p:pic>
      <p:pic>
        <p:nvPicPr>
          <p:cNvPr id="22" name="Picture 21" descr="A close up of a piece of paper&#10;&#10;Description generated with high confidence">
            <a:extLst>
              <a:ext uri="{FF2B5EF4-FFF2-40B4-BE49-F238E27FC236}">
                <a16:creationId xmlns:a16="http://schemas.microsoft.com/office/drawing/2014/main" id="{35D17530-C4BB-4C87-83C2-3077DB0F905A}"/>
              </a:ext>
            </a:extLst>
          </p:cNvPr>
          <p:cNvPicPr>
            <a:picLocks noChangeAspect="1"/>
          </p:cNvPicPr>
          <p:nvPr/>
        </p:nvPicPr>
        <p:blipFill rotWithShape="1">
          <a:blip r:embed="rId5">
            <a:extLst>
              <a:ext uri="{28A0092B-C50C-407E-A947-70E740481C1C}">
                <a14:useLocalDpi xmlns:a14="http://schemas.microsoft.com/office/drawing/2010/main" val="0"/>
              </a:ext>
            </a:extLst>
          </a:blip>
          <a:srcRect l="8705"/>
          <a:stretch/>
        </p:blipFill>
        <p:spPr>
          <a:xfrm>
            <a:off x="-1" y="403789"/>
            <a:ext cx="11130649" cy="2375980"/>
          </a:xfrm>
          <a:prstGeom prst="rect">
            <a:avLst/>
          </a:prstGeom>
        </p:spPr>
      </p:pic>
      <p:pic>
        <p:nvPicPr>
          <p:cNvPr id="23" name="Picture 22">
            <a:extLst>
              <a:ext uri="{FF2B5EF4-FFF2-40B4-BE49-F238E27FC236}">
                <a16:creationId xmlns:a16="http://schemas.microsoft.com/office/drawing/2014/main" id="{031AD59B-BC5D-4238-8B24-991BBEED52F2}"/>
              </a:ext>
            </a:extLst>
          </p:cNvPr>
          <p:cNvPicPr>
            <a:picLocks noChangeAspect="1"/>
          </p:cNvPicPr>
          <p:nvPr/>
        </p:nvPicPr>
        <p:blipFill rotWithShape="1">
          <a:blip r:embed="rId6">
            <a:extLst>
              <a:ext uri="{28A0092B-C50C-407E-A947-70E740481C1C}">
                <a14:useLocalDpi xmlns:a14="http://schemas.microsoft.com/office/drawing/2010/main" val="0"/>
              </a:ext>
            </a:extLst>
          </a:blip>
          <a:srcRect r="8127" b="35783"/>
          <a:stretch/>
        </p:blipFill>
        <p:spPr>
          <a:xfrm>
            <a:off x="325111" y="1703575"/>
            <a:ext cx="5067473" cy="4868780"/>
          </a:xfrm>
          <a:prstGeom prst="rect">
            <a:avLst/>
          </a:prstGeom>
        </p:spPr>
      </p:pic>
      <p:pic>
        <p:nvPicPr>
          <p:cNvPr id="24" name="Picture 23">
            <a:extLst>
              <a:ext uri="{FF2B5EF4-FFF2-40B4-BE49-F238E27FC236}">
                <a16:creationId xmlns:a16="http://schemas.microsoft.com/office/drawing/2014/main" id="{454925A8-F6E0-41AC-8B6D-5B29B893B7B2}"/>
              </a:ext>
            </a:extLst>
          </p:cNvPr>
          <p:cNvPicPr>
            <a:picLocks noChangeAspect="1"/>
          </p:cNvPicPr>
          <p:nvPr/>
        </p:nvPicPr>
        <p:blipFill rotWithShape="1">
          <a:blip r:embed="rId7">
            <a:extLst>
              <a:ext uri="{28A0092B-C50C-407E-A947-70E740481C1C}">
                <a14:useLocalDpi xmlns:a14="http://schemas.microsoft.com/office/drawing/2010/main" val="0"/>
              </a:ext>
            </a:extLst>
          </a:blip>
          <a:srcRect r="32659" b="27203"/>
          <a:stretch/>
        </p:blipFill>
        <p:spPr>
          <a:xfrm>
            <a:off x="5774149" y="1847604"/>
            <a:ext cx="6417852" cy="4724752"/>
          </a:xfrm>
          <a:prstGeom prst="rect">
            <a:avLst/>
          </a:prstGeom>
        </p:spPr>
      </p:pic>
    </p:spTree>
    <p:extLst>
      <p:ext uri="{BB962C8B-B14F-4D97-AF65-F5344CB8AC3E}">
        <p14:creationId xmlns:p14="http://schemas.microsoft.com/office/powerpoint/2010/main" val="13938901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echnical Team">
    <p:bg>
      <p:bgPr>
        <a:solidFill>
          <a:schemeClr val="bg1"/>
        </a:solidFill>
        <a:effectLst/>
      </p:bgPr>
    </p:bg>
    <p:spTree>
      <p:nvGrpSpPr>
        <p:cNvPr id="1" name=""/>
        <p:cNvGrpSpPr/>
        <p:nvPr/>
      </p:nvGrpSpPr>
      <p:grpSpPr>
        <a:xfrm>
          <a:off x="0" y="0"/>
          <a:ext cx="0" cy="0"/>
          <a:chOff x="0" y="0"/>
          <a:chExt cx="0" cy="0"/>
        </a:xfrm>
      </p:grpSpPr>
      <p:sp>
        <p:nvSpPr>
          <p:cNvPr id="36" name="Rectangle 35"/>
          <p:cNvSpPr/>
          <p:nvPr/>
        </p:nvSpPr>
        <p:spPr>
          <a:xfrm>
            <a:off x="0" y="5080002"/>
            <a:ext cx="12192000" cy="1520922"/>
          </a:xfrm>
          <a:prstGeom prst="rect">
            <a:avLst/>
          </a:prstGeom>
          <a:solidFill>
            <a:srgbClr val="21B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descr="A picture containing clothing&#10;&#10;Description generated with high confidence">
            <a:extLst>
              <a:ext uri="{FF2B5EF4-FFF2-40B4-BE49-F238E27FC236}">
                <a16:creationId xmlns:a16="http://schemas.microsoft.com/office/drawing/2014/main" id="{870B349A-7CB5-4E78-81B9-FD72FF5A24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52" y="1489825"/>
            <a:ext cx="1981046" cy="3723305"/>
          </a:xfrm>
          <a:prstGeom prst="rect">
            <a:avLst/>
          </a:prstGeom>
        </p:spPr>
      </p:pic>
      <p:pic>
        <p:nvPicPr>
          <p:cNvPr id="9" name="Picture 8">
            <a:extLst>
              <a:ext uri="{FF2B5EF4-FFF2-40B4-BE49-F238E27FC236}">
                <a16:creationId xmlns:a16="http://schemas.microsoft.com/office/drawing/2014/main" id="{E0C9E670-C147-4C5E-A444-F2F1E35B51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8511" y="1921374"/>
            <a:ext cx="1727198" cy="3367117"/>
          </a:xfrm>
          <a:prstGeom prst="rect">
            <a:avLst/>
          </a:prstGeom>
        </p:spPr>
      </p:pic>
      <p:pic>
        <p:nvPicPr>
          <p:cNvPr id="11" name="Picture 10">
            <a:extLst>
              <a:ext uri="{FF2B5EF4-FFF2-40B4-BE49-F238E27FC236}">
                <a16:creationId xmlns:a16="http://schemas.microsoft.com/office/drawing/2014/main" id="{470B00B0-3A9C-4769-B447-10655E8B21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1036" y="1807270"/>
            <a:ext cx="1359981" cy="3359953"/>
          </a:xfrm>
          <a:prstGeom prst="rect">
            <a:avLst/>
          </a:prstGeom>
        </p:spPr>
      </p:pic>
      <p:sp>
        <p:nvSpPr>
          <p:cNvPr id="68" name="Rectangle 67"/>
          <p:cNvSpPr/>
          <p:nvPr/>
        </p:nvSpPr>
        <p:spPr>
          <a:xfrm>
            <a:off x="0" y="5080002"/>
            <a:ext cx="12192000" cy="1520922"/>
          </a:xfrm>
          <a:prstGeom prst="rect">
            <a:avLst/>
          </a:prstGeom>
          <a:solidFill>
            <a:srgbClr val="21B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8" name="Picture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138372" y="588458"/>
            <a:ext cx="1343238" cy="922295"/>
          </a:xfrm>
          <a:prstGeom prst="rect">
            <a:avLst/>
          </a:prstGeom>
        </p:spPr>
      </p:pic>
      <p:pic>
        <p:nvPicPr>
          <p:cNvPr id="19" name="Picture 2" descr="http://www.mhalliday.co.uk/wp/wp-content/uploads/2014/09/mbcs-logo-colour-small.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17535" y="532783"/>
            <a:ext cx="2226893" cy="1029871"/>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descr="http://www.gbbuk.com/wp-content/uploads/2012/10/CharteredEngineerC3.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089183" y="614047"/>
            <a:ext cx="2327986" cy="896706"/>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94697" y="584687"/>
            <a:ext cx="597635" cy="926065"/>
          </a:xfrm>
          <a:prstGeom prst="rect">
            <a:avLst/>
          </a:prstGeom>
        </p:spPr>
      </p:pic>
      <p:pic>
        <p:nvPicPr>
          <p:cNvPr id="37" name="Picture 3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55521" y="1399205"/>
            <a:ext cx="2174800" cy="4087459"/>
          </a:xfrm>
          <a:prstGeom prst="rect">
            <a:avLst/>
          </a:prstGeom>
        </p:spPr>
      </p:pic>
      <p:pic>
        <p:nvPicPr>
          <p:cNvPr id="38" name="Picture 3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325554" y="1395397"/>
            <a:ext cx="2154908" cy="4249257"/>
          </a:xfrm>
          <a:prstGeom prst="rect">
            <a:avLst/>
          </a:prstGeom>
        </p:spPr>
      </p:pic>
      <p:pic>
        <p:nvPicPr>
          <p:cNvPr id="41" name="Picture 4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12141" y="2820735"/>
            <a:ext cx="2123341" cy="4187010"/>
          </a:xfrm>
          <a:prstGeom prst="rect">
            <a:avLst/>
          </a:prstGeom>
        </p:spPr>
      </p:pic>
      <p:pic>
        <p:nvPicPr>
          <p:cNvPr id="42" name="Picture 41"/>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714194" y="1489825"/>
            <a:ext cx="1996758" cy="3937401"/>
          </a:xfrm>
          <a:prstGeom prst="rect">
            <a:avLst/>
          </a:prstGeom>
        </p:spPr>
      </p:pic>
      <p:pic>
        <p:nvPicPr>
          <p:cNvPr id="45" name="Picture 4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956605" y="1351166"/>
            <a:ext cx="2011915" cy="3967291"/>
          </a:xfrm>
          <a:prstGeom prst="rect">
            <a:avLst/>
          </a:prstGeom>
        </p:spPr>
      </p:pic>
      <p:pic>
        <p:nvPicPr>
          <p:cNvPr id="46" name="Picture 45"/>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838069" y="1399205"/>
            <a:ext cx="2016595" cy="3976517"/>
          </a:xfrm>
          <a:prstGeom prst="rect">
            <a:avLst/>
          </a:prstGeom>
        </p:spPr>
      </p:pic>
      <p:pic>
        <p:nvPicPr>
          <p:cNvPr id="47" name="Picture 4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0773906" y="1489825"/>
            <a:ext cx="1481825" cy="3928232"/>
          </a:xfrm>
          <a:prstGeom prst="rect">
            <a:avLst/>
          </a:prstGeom>
        </p:spPr>
      </p:pic>
      <p:pic>
        <p:nvPicPr>
          <p:cNvPr id="49" name="Picture 4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649166" y="3070728"/>
            <a:ext cx="1988037" cy="3920206"/>
          </a:xfrm>
          <a:prstGeom prst="rect">
            <a:avLst/>
          </a:prstGeom>
        </p:spPr>
      </p:pic>
      <p:pic>
        <p:nvPicPr>
          <p:cNvPr id="50" name="Picture 49"/>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452496" y="3070729"/>
            <a:ext cx="1992135" cy="3928285"/>
          </a:xfrm>
          <a:prstGeom prst="rect">
            <a:avLst/>
          </a:prstGeom>
        </p:spPr>
      </p:pic>
      <p:pic>
        <p:nvPicPr>
          <p:cNvPr id="51" name="Picture 50"/>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41676" y="2866504"/>
            <a:ext cx="2112016" cy="4164677"/>
          </a:xfrm>
          <a:prstGeom prst="rect">
            <a:avLst/>
          </a:prstGeom>
        </p:spPr>
      </p:pic>
      <p:pic>
        <p:nvPicPr>
          <p:cNvPr id="56" name="Picture 55"/>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79467" y="2950712"/>
            <a:ext cx="2052265" cy="4046855"/>
          </a:xfrm>
          <a:prstGeom prst="rect">
            <a:avLst/>
          </a:prstGeom>
        </p:spPr>
      </p:pic>
      <p:pic>
        <p:nvPicPr>
          <p:cNvPr id="59" name="Picture 58"/>
          <p:cNvPicPr>
            <a:picLocks noChangeAspect="1"/>
          </p:cNvPicPr>
          <p:nvPr/>
        </p:nvPicPr>
        <p:blipFill rotWithShape="1">
          <a:blip r:embed="rId20">
            <a:extLst>
              <a:ext uri="{28A0092B-C50C-407E-A947-70E740481C1C}">
                <a14:useLocalDpi xmlns:a14="http://schemas.microsoft.com/office/drawing/2010/main" val="0"/>
              </a:ext>
            </a:extLst>
          </a:blip>
          <a:srcRect l="25890" t="6123" r="23815"/>
          <a:stretch/>
        </p:blipFill>
        <p:spPr>
          <a:xfrm>
            <a:off x="9793172" y="1651339"/>
            <a:ext cx="1391468" cy="3671814"/>
          </a:xfrm>
          <a:prstGeom prst="rect">
            <a:avLst/>
          </a:prstGeom>
        </p:spPr>
      </p:pic>
      <p:pic>
        <p:nvPicPr>
          <p:cNvPr id="69" name="Picture 68"/>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0683347" y="2820735"/>
            <a:ext cx="1575578" cy="4176768"/>
          </a:xfrm>
          <a:prstGeom prst="rect">
            <a:avLst/>
          </a:prstGeom>
        </p:spPr>
      </p:pic>
      <p:pic>
        <p:nvPicPr>
          <p:cNvPr id="70" name="Picture 69"/>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9306194" y="2990373"/>
            <a:ext cx="2024189" cy="3991494"/>
          </a:xfrm>
          <a:prstGeom prst="rect">
            <a:avLst/>
          </a:prstGeom>
        </p:spPr>
      </p:pic>
      <p:pic>
        <p:nvPicPr>
          <p:cNvPr id="5" name="Picture 4">
            <a:extLst>
              <a:ext uri="{FF2B5EF4-FFF2-40B4-BE49-F238E27FC236}">
                <a16:creationId xmlns:a16="http://schemas.microsoft.com/office/drawing/2014/main" id="{1FB87757-0190-4C3D-8070-04786BC8998B}"/>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7270964" y="3226777"/>
            <a:ext cx="1469377" cy="3553842"/>
          </a:xfrm>
          <a:prstGeom prst="rect">
            <a:avLst/>
          </a:prstGeom>
        </p:spPr>
      </p:pic>
      <p:pic>
        <p:nvPicPr>
          <p:cNvPr id="34" name="Picture 33">
            <a:extLst>
              <a:ext uri="{FF2B5EF4-FFF2-40B4-BE49-F238E27FC236}">
                <a16:creationId xmlns:a16="http://schemas.microsoft.com/office/drawing/2014/main" id="{5E9E2E99-D3FA-401C-A709-2A1082706AEA}"/>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5761454" y="2908067"/>
            <a:ext cx="2069859" cy="4081550"/>
          </a:xfrm>
          <a:prstGeom prst="rect">
            <a:avLst/>
          </a:prstGeom>
        </p:spPr>
      </p:pic>
      <p:pic>
        <p:nvPicPr>
          <p:cNvPr id="35" name="Picture 34">
            <a:extLst>
              <a:ext uri="{FF2B5EF4-FFF2-40B4-BE49-F238E27FC236}">
                <a16:creationId xmlns:a16="http://schemas.microsoft.com/office/drawing/2014/main" id="{E47B9017-681B-4D34-9B11-7FBC6DB88A24}"/>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8166318" y="2800267"/>
            <a:ext cx="2138907" cy="4217705"/>
          </a:xfrm>
          <a:prstGeom prst="rect">
            <a:avLst/>
          </a:prstGeom>
        </p:spPr>
      </p:pic>
    </p:spTree>
    <p:extLst>
      <p:ext uri="{BB962C8B-B14F-4D97-AF65-F5344CB8AC3E}">
        <p14:creationId xmlns:p14="http://schemas.microsoft.com/office/powerpoint/2010/main" val="48674806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Business Development Team">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p:cNvPicPr>
            <a:picLocks noChangeAspect="1"/>
          </p:cNvPicPr>
          <p:nvPr/>
        </p:nvPicPr>
        <p:blipFill rotWithShape="1">
          <a:blip r:embed="rId2">
            <a:extLst>
              <a:ext uri="{28A0092B-C50C-407E-A947-70E740481C1C}">
                <a14:useLocalDpi xmlns:a14="http://schemas.microsoft.com/office/drawing/2010/main" val="0"/>
              </a:ext>
            </a:extLst>
          </a:blip>
          <a:srcRect l="26049" r="23720"/>
          <a:stretch/>
        </p:blipFill>
        <p:spPr>
          <a:xfrm>
            <a:off x="9176120" y="1687484"/>
            <a:ext cx="1838408" cy="5170516"/>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8771" y="1872176"/>
            <a:ext cx="2174802" cy="5018776"/>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6856" y="1573426"/>
            <a:ext cx="2679944" cy="5284573"/>
          </a:xfrm>
          <a:prstGeom prst="rect">
            <a:avLst/>
          </a:prstGeom>
        </p:spPr>
      </p:pic>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85386" y="1840800"/>
            <a:ext cx="1843686" cy="4779926"/>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9235" y="1370872"/>
            <a:ext cx="2799375" cy="5520080"/>
          </a:xfrm>
          <a:prstGeom prst="rect">
            <a:avLst/>
          </a:prstGeom>
        </p:spPr>
      </p:pic>
      <p:sp>
        <p:nvSpPr>
          <p:cNvPr id="19" name="TextBox 18"/>
          <p:cNvSpPr txBox="1"/>
          <p:nvPr/>
        </p:nvSpPr>
        <p:spPr>
          <a:xfrm>
            <a:off x="1978922" y="749260"/>
            <a:ext cx="8027500" cy="769441"/>
          </a:xfrm>
          <a:prstGeom prst="rect">
            <a:avLst/>
          </a:prstGeom>
          <a:noFill/>
        </p:spPr>
        <p:txBody>
          <a:bodyPr wrap="square" rtlCol="0">
            <a:spAutoFit/>
          </a:bodyPr>
          <a:lstStyle/>
          <a:p>
            <a:pPr algn="ctr"/>
            <a:r>
              <a:rPr lang="en-US" sz="4400" dirty="0">
                <a:solidFill>
                  <a:srgbClr val="21B9EC"/>
                </a:solidFill>
                <a:latin typeface="+mj-lt"/>
              </a:rPr>
              <a:t>Business Development Team</a:t>
            </a:r>
            <a:endParaRPr lang="en-GB" sz="4400" dirty="0">
              <a:solidFill>
                <a:srgbClr val="21B9EC"/>
              </a:solidFill>
              <a:latin typeface="+mj-lt"/>
            </a:endParaRPr>
          </a:p>
        </p:txBody>
      </p:sp>
    </p:spTree>
    <p:extLst>
      <p:ext uri="{BB962C8B-B14F-4D97-AF65-F5344CB8AC3E}">
        <p14:creationId xmlns:p14="http://schemas.microsoft.com/office/powerpoint/2010/main" val="261335368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Design Team">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9144" y="1046295"/>
            <a:ext cx="2911611" cy="5741398"/>
          </a:xfrm>
          <a:prstGeom prst="rect">
            <a:avLst/>
          </a:prstGeom>
        </p:spPr>
      </p:pic>
      <p:sp>
        <p:nvSpPr>
          <p:cNvPr id="19" name="Title 1"/>
          <p:cNvSpPr txBox="1">
            <a:spLocks/>
          </p:cNvSpPr>
          <p:nvPr/>
        </p:nvSpPr>
        <p:spPr>
          <a:xfrm>
            <a:off x="5682246" y="4726108"/>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Lauren Fear</a:t>
            </a:r>
            <a:endParaRPr lang="en-GB" sz="3300" dirty="0"/>
          </a:p>
        </p:txBody>
      </p:sp>
      <p:sp>
        <p:nvSpPr>
          <p:cNvPr id="20" name="Title 1"/>
          <p:cNvSpPr txBox="1">
            <a:spLocks/>
          </p:cNvSpPr>
          <p:nvPr/>
        </p:nvSpPr>
        <p:spPr>
          <a:xfrm>
            <a:off x="8124833" y="4699267"/>
            <a:ext cx="3354031"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dirty="0">
                <a:latin typeface="+mn-lt"/>
              </a:rPr>
              <a:t>Snr Graphic Designer</a:t>
            </a:r>
            <a:endParaRPr lang="en-GB" sz="2400" dirty="0">
              <a:latin typeface="+mn-lt"/>
            </a:endParaRPr>
          </a:p>
        </p:txBody>
      </p:sp>
      <p:sp>
        <p:nvSpPr>
          <p:cNvPr id="21" name="Title 1"/>
          <p:cNvSpPr txBox="1">
            <a:spLocks/>
          </p:cNvSpPr>
          <p:nvPr/>
        </p:nvSpPr>
        <p:spPr>
          <a:xfrm>
            <a:off x="5682246" y="5267382"/>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Layla Copsey</a:t>
            </a:r>
            <a:endParaRPr lang="en-GB" sz="3300" dirty="0"/>
          </a:p>
        </p:txBody>
      </p:sp>
      <p:sp>
        <p:nvSpPr>
          <p:cNvPr id="24" name="Title 1"/>
          <p:cNvSpPr txBox="1">
            <a:spLocks/>
          </p:cNvSpPr>
          <p:nvPr/>
        </p:nvSpPr>
        <p:spPr>
          <a:xfrm>
            <a:off x="8386861" y="5248848"/>
            <a:ext cx="3279218"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kern="1200" dirty="0">
                <a:solidFill>
                  <a:schemeClr val="bg1"/>
                </a:solidFill>
                <a:latin typeface="+mn-lt"/>
                <a:ea typeface="+mj-ea"/>
                <a:cs typeface="+mj-cs"/>
              </a:rPr>
              <a:t>Graphic Designer</a:t>
            </a:r>
            <a:endParaRPr lang="en-GB" sz="2400" dirty="0">
              <a:latin typeface="+mn-lt"/>
            </a:endParaRPr>
          </a:p>
        </p:txBody>
      </p:sp>
      <p:sp>
        <p:nvSpPr>
          <p:cNvPr id="28" name="TextBox 27"/>
          <p:cNvSpPr txBox="1"/>
          <p:nvPr/>
        </p:nvSpPr>
        <p:spPr>
          <a:xfrm>
            <a:off x="5682246" y="4181111"/>
            <a:ext cx="5625127" cy="769441"/>
          </a:xfrm>
          <a:prstGeom prst="rect">
            <a:avLst/>
          </a:prstGeom>
          <a:noFill/>
        </p:spPr>
        <p:txBody>
          <a:bodyPr wrap="square" rtlCol="0">
            <a:spAutoFit/>
          </a:bodyPr>
          <a:lstStyle/>
          <a:p>
            <a:pPr algn="l"/>
            <a:r>
              <a:rPr lang="en-US" sz="4400" dirty="0">
                <a:solidFill>
                  <a:schemeClr val="bg1"/>
                </a:solidFill>
                <a:latin typeface="+mj-lt"/>
              </a:rPr>
              <a:t>Design Team</a:t>
            </a:r>
            <a:endParaRPr lang="en-GB" sz="4400" dirty="0">
              <a:solidFill>
                <a:schemeClr val="bg1"/>
              </a:solidFill>
              <a:latin typeface="+mj-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22315" r="22527"/>
          <a:stretch/>
        </p:blipFill>
        <p:spPr>
          <a:xfrm>
            <a:off x="751320" y="1041336"/>
            <a:ext cx="2269376" cy="5816663"/>
          </a:xfrm>
          <a:prstGeom prst="rect">
            <a:avLst/>
          </a:prstGeom>
        </p:spPr>
      </p:pic>
    </p:spTree>
    <p:extLst>
      <p:ext uri="{BB962C8B-B14F-4D97-AF65-F5344CB8AC3E}">
        <p14:creationId xmlns:p14="http://schemas.microsoft.com/office/powerpoint/2010/main" val="357469366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IT Team">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293" y="1027421"/>
            <a:ext cx="2899735" cy="5717980"/>
          </a:xfrm>
          <a:prstGeom prst="rect">
            <a:avLst/>
          </a:prstGeom>
        </p:spPr>
      </p:pic>
      <p:sp>
        <p:nvSpPr>
          <p:cNvPr id="28" name="Title 1"/>
          <p:cNvSpPr txBox="1">
            <a:spLocks/>
          </p:cNvSpPr>
          <p:nvPr/>
        </p:nvSpPr>
        <p:spPr>
          <a:xfrm>
            <a:off x="6297727" y="4731613"/>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Andrew Davidson</a:t>
            </a:r>
            <a:endParaRPr lang="en-GB" sz="3300" dirty="0"/>
          </a:p>
        </p:txBody>
      </p:sp>
      <p:sp>
        <p:nvSpPr>
          <p:cNvPr id="29" name="Title 1"/>
          <p:cNvSpPr txBox="1">
            <a:spLocks/>
          </p:cNvSpPr>
          <p:nvPr/>
        </p:nvSpPr>
        <p:spPr>
          <a:xfrm>
            <a:off x="9841836" y="4713079"/>
            <a:ext cx="2261403"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kern="1200" dirty="0">
                <a:solidFill>
                  <a:schemeClr val="bg1"/>
                </a:solidFill>
                <a:latin typeface="+mn-lt"/>
                <a:ea typeface="+mj-ea"/>
                <a:cs typeface="+mj-cs"/>
              </a:rPr>
              <a:t>IT Consultant</a:t>
            </a:r>
            <a:endParaRPr lang="en-GB" sz="2400" dirty="0">
              <a:latin typeface="+mn-lt"/>
            </a:endParaRPr>
          </a:p>
        </p:txBody>
      </p:sp>
      <p:sp>
        <p:nvSpPr>
          <p:cNvPr id="30" name="TextBox 29"/>
          <p:cNvSpPr txBox="1"/>
          <p:nvPr/>
        </p:nvSpPr>
        <p:spPr>
          <a:xfrm>
            <a:off x="6297727" y="4146384"/>
            <a:ext cx="5625127" cy="769441"/>
          </a:xfrm>
          <a:prstGeom prst="rect">
            <a:avLst/>
          </a:prstGeom>
          <a:noFill/>
        </p:spPr>
        <p:txBody>
          <a:bodyPr wrap="square" rtlCol="0">
            <a:spAutoFit/>
          </a:bodyPr>
          <a:lstStyle/>
          <a:p>
            <a:pPr algn="l"/>
            <a:r>
              <a:rPr lang="en-US" sz="4400" dirty="0">
                <a:solidFill>
                  <a:schemeClr val="bg1"/>
                </a:solidFill>
                <a:latin typeface="+mj-lt"/>
              </a:rPr>
              <a:t>IT Team</a:t>
            </a:r>
            <a:endParaRPr lang="en-GB" sz="4400" dirty="0">
              <a:solidFill>
                <a:schemeClr val="bg1"/>
              </a:solidFill>
              <a:latin typeface="+mj-lt"/>
            </a:endParaRPr>
          </a:p>
        </p:txBody>
      </p:sp>
      <p:sp>
        <p:nvSpPr>
          <p:cNvPr id="31" name="Title 1"/>
          <p:cNvSpPr txBox="1">
            <a:spLocks/>
          </p:cNvSpPr>
          <p:nvPr/>
        </p:nvSpPr>
        <p:spPr>
          <a:xfrm>
            <a:off x="6314353" y="5298308"/>
            <a:ext cx="3541246" cy="858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3300" dirty="0"/>
              <a:t>Andy Dawson</a:t>
            </a:r>
            <a:endParaRPr lang="en-GB" sz="3300" dirty="0"/>
          </a:p>
        </p:txBody>
      </p:sp>
      <p:sp>
        <p:nvSpPr>
          <p:cNvPr id="32" name="Title 1"/>
          <p:cNvSpPr txBox="1">
            <a:spLocks/>
          </p:cNvSpPr>
          <p:nvPr/>
        </p:nvSpPr>
        <p:spPr>
          <a:xfrm>
            <a:off x="9110290" y="5279774"/>
            <a:ext cx="2093697" cy="8586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sz="2400" kern="1200" dirty="0">
                <a:solidFill>
                  <a:schemeClr val="bg1"/>
                </a:solidFill>
                <a:latin typeface="+mn-lt"/>
                <a:ea typeface="+mj-ea"/>
                <a:cs typeface="+mj-cs"/>
              </a:rPr>
              <a:t>IT Manager</a:t>
            </a:r>
            <a:endParaRPr lang="en-GB" sz="2400" dirty="0">
              <a:latin typeface="+mn-lt"/>
            </a:endParaRPr>
          </a:p>
        </p:txBody>
      </p:sp>
      <p:pic>
        <p:nvPicPr>
          <p:cNvPr id="33" name="Picture 32"/>
          <p:cNvPicPr>
            <a:picLocks noChangeAspect="1"/>
          </p:cNvPicPr>
          <p:nvPr/>
        </p:nvPicPr>
        <p:blipFill rotWithShape="1">
          <a:blip r:embed="rId3">
            <a:extLst>
              <a:ext uri="{28A0092B-C50C-407E-A947-70E740481C1C}">
                <a14:useLocalDpi xmlns:a14="http://schemas.microsoft.com/office/drawing/2010/main" val="0"/>
              </a:ext>
            </a:extLst>
          </a:blip>
          <a:srcRect l="18033" r="15420"/>
          <a:stretch/>
        </p:blipFill>
        <p:spPr>
          <a:xfrm>
            <a:off x="2917694" y="1005824"/>
            <a:ext cx="2701710" cy="5739577"/>
          </a:xfrm>
          <a:prstGeom prst="rect">
            <a:avLst/>
          </a:prstGeom>
        </p:spPr>
      </p:pic>
    </p:spTree>
    <p:extLst>
      <p:ext uri="{BB962C8B-B14F-4D97-AF65-F5344CB8AC3E}">
        <p14:creationId xmlns:p14="http://schemas.microsoft.com/office/powerpoint/2010/main" val="67247890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125"/>
            <a:ext cx="10515600" cy="5982666"/>
          </a:xfrm>
        </p:spPr>
        <p:txBody>
          <a:bodyPr>
            <a:normAutofit/>
          </a:bodyPr>
          <a:lstStyle>
            <a:lvl1pPr>
              <a:lnSpc>
                <a:spcPct val="125000"/>
              </a:lnSpc>
              <a:defRPr sz="4000">
                <a:solidFill>
                  <a:srgbClr val="21B9EC"/>
                </a:solidFill>
              </a:defRPr>
            </a:lvl1pPr>
          </a:lstStyle>
          <a:p>
            <a:r>
              <a:rPr lang="en-US" dirty="0"/>
              <a:t>Click to edit Agenda</a:t>
            </a:r>
            <a:endParaRPr lang="en-GB" dirty="0"/>
          </a:p>
        </p:txBody>
      </p:sp>
    </p:spTree>
    <p:extLst>
      <p:ext uri="{BB962C8B-B14F-4D97-AF65-F5344CB8AC3E}">
        <p14:creationId xmlns:p14="http://schemas.microsoft.com/office/powerpoint/2010/main" val="1761487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568719" y="3579541"/>
            <a:ext cx="10778731" cy="1852729"/>
          </a:xfrm>
        </p:spPr>
        <p:txBody>
          <a:bodyPr anchor="b"/>
          <a:lstStyle>
            <a:lvl1pPr>
              <a:defRPr sz="6000">
                <a:solidFill>
                  <a:schemeClr val="bg1"/>
                </a:solidFill>
              </a:defRPr>
            </a:lvl1pPr>
          </a:lstStyle>
          <a:p>
            <a:r>
              <a:rPr lang="en-US"/>
              <a:t>Click to edit Master title style</a:t>
            </a:r>
            <a:endParaRPr lang="en-GB" dirty="0"/>
          </a:p>
        </p:txBody>
      </p:sp>
      <p:sp>
        <p:nvSpPr>
          <p:cNvPr id="3" name="Text Placeholder 2"/>
          <p:cNvSpPr>
            <a:spLocks noGrp="1"/>
          </p:cNvSpPr>
          <p:nvPr>
            <p:ph type="body" idx="1"/>
          </p:nvPr>
        </p:nvSpPr>
        <p:spPr>
          <a:xfrm>
            <a:off x="568719" y="5459259"/>
            <a:ext cx="10778731" cy="90808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spTree>
    <p:extLst>
      <p:ext uri="{BB962C8B-B14F-4D97-AF65-F5344CB8AC3E}">
        <p14:creationId xmlns:p14="http://schemas.microsoft.com/office/powerpoint/2010/main" val="135624058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p:bg>
      <p:bgPr>
        <a:solidFill>
          <a:schemeClr val="bg1"/>
        </a:solidFill>
        <a:effectLst/>
      </p:bgPr>
    </p:bg>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831850" y="4653611"/>
            <a:ext cx="10515600" cy="1730064"/>
          </a:xfrm>
        </p:spPr>
        <p:txBody>
          <a:bodyPr anchor="t">
            <a:normAutofit/>
          </a:bodyPr>
          <a:lstStyle>
            <a:lvl1pPr>
              <a:defRPr sz="3600">
                <a:solidFill>
                  <a:schemeClr val="tx1"/>
                </a:solidFill>
              </a:defRPr>
            </a:lvl1pPr>
          </a:lstStyle>
          <a:p>
            <a:r>
              <a:rPr lang="en-US" dirty="0"/>
              <a:t>Click to edit Citation</a:t>
            </a:r>
            <a:endParaRPr lang="en-GB" dirty="0"/>
          </a:p>
        </p:txBody>
      </p:sp>
      <p:sp>
        <p:nvSpPr>
          <p:cNvPr id="16" name="Text Placeholder 2"/>
          <p:cNvSpPr>
            <a:spLocks noGrp="1"/>
          </p:cNvSpPr>
          <p:nvPr>
            <p:ph type="body" idx="1" hasCustomPrompt="1"/>
          </p:nvPr>
        </p:nvSpPr>
        <p:spPr>
          <a:xfrm>
            <a:off x="831850" y="543340"/>
            <a:ext cx="10515600" cy="4002156"/>
          </a:xfrm>
        </p:spPr>
        <p:txBody>
          <a:bodyPr anchor="ctr">
            <a:normAutofit/>
          </a:bodyPr>
          <a:lstStyle>
            <a:lvl1pPr marL="0" indent="0">
              <a:buNone/>
              <a:defRPr sz="4800">
                <a:solidFill>
                  <a:srgbClr val="21B9EC"/>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Quote</a:t>
            </a:r>
          </a:p>
        </p:txBody>
      </p:sp>
    </p:spTree>
    <p:extLst>
      <p:ext uri="{BB962C8B-B14F-4D97-AF65-F5344CB8AC3E}">
        <p14:creationId xmlns:p14="http://schemas.microsoft.com/office/powerpoint/2010/main" val="317448826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3408243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13867576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37142045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84817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Technologies">
    <p:spTree>
      <p:nvGrpSpPr>
        <p:cNvPr id="1" name=""/>
        <p:cNvGrpSpPr/>
        <p:nvPr/>
      </p:nvGrpSpPr>
      <p:grpSpPr>
        <a:xfrm>
          <a:off x="0" y="0"/>
          <a:ext cx="0" cy="0"/>
          <a:chOff x="0" y="0"/>
          <a:chExt cx="0" cy="0"/>
        </a:xfrm>
      </p:grpSpPr>
      <p:pic>
        <p:nvPicPr>
          <p:cNvPr id="12" name="Picture 8"/>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1052986" y="3965863"/>
            <a:ext cx="2335956" cy="41387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2986" y="5399735"/>
            <a:ext cx="2280406" cy="455303"/>
          </a:xfrm>
          <a:prstGeom prst="rect">
            <a:avLst/>
          </a:prstGeom>
        </p:spPr>
      </p:pic>
      <p:pic>
        <p:nvPicPr>
          <p:cNvPr id="16" name="Picture 15"/>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34011"/>
          <a:stretch/>
        </p:blipFill>
        <p:spPr bwMode="auto">
          <a:xfrm>
            <a:off x="1052986" y="1766078"/>
            <a:ext cx="1916918" cy="415058"/>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C:\Users\rik\Pictures\BizTalk_h_rgb.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08101" y="4616297"/>
            <a:ext cx="1459945" cy="55345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2986" y="2483862"/>
            <a:ext cx="3810000" cy="419100"/>
          </a:xfrm>
          <a:prstGeom prst="rect">
            <a:avLst/>
          </a:prstGeom>
        </p:spPr>
      </p:pic>
      <p:pic>
        <p:nvPicPr>
          <p:cNvPr id="23" name="Picture 2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52986" y="3261845"/>
            <a:ext cx="1538342" cy="432201"/>
          </a:xfrm>
          <a:prstGeom prst="rect">
            <a:avLst/>
          </a:prstGeom>
        </p:spPr>
      </p:pic>
      <p:pic>
        <p:nvPicPr>
          <p:cNvPr id="31" name="Picture 3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13252" y="3544729"/>
            <a:ext cx="4352925" cy="1362075"/>
          </a:xfrm>
          <a:prstGeom prst="rect">
            <a:avLst/>
          </a:prstGeom>
        </p:spPr>
      </p:pic>
      <p:pic>
        <p:nvPicPr>
          <p:cNvPr id="32" name="Picture 31"/>
          <p:cNvPicPr/>
          <p:nvPr/>
        </p:nvPicPr>
        <p:blipFill>
          <a:blip r:embed="rId9">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3" name="Picture 2">
            <a:extLst>
              <a:ext uri="{FF2B5EF4-FFF2-40B4-BE49-F238E27FC236}">
                <a16:creationId xmlns:a16="http://schemas.microsoft.com/office/drawing/2014/main" id="{93E1488F-EA56-4459-821B-7504597828B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53574" y="966027"/>
            <a:ext cx="1881313" cy="658558"/>
          </a:xfrm>
          <a:prstGeom prst="rect">
            <a:avLst/>
          </a:prstGeom>
        </p:spPr>
      </p:pic>
    </p:spTree>
    <p:extLst>
      <p:ext uri="{BB962C8B-B14F-4D97-AF65-F5344CB8AC3E}">
        <p14:creationId xmlns:p14="http://schemas.microsoft.com/office/powerpoint/2010/main" val="236556087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Contact">
    <p:spTree>
      <p:nvGrpSpPr>
        <p:cNvPr id="1" name=""/>
        <p:cNvGrpSpPr/>
        <p:nvPr/>
      </p:nvGrpSpPr>
      <p:grpSpPr>
        <a:xfrm>
          <a:off x="0" y="0"/>
          <a:ext cx="0" cy="0"/>
          <a:chOff x="0" y="0"/>
          <a:chExt cx="0" cy="0"/>
        </a:xfrm>
      </p:grpSpPr>
      <p:pic>
        <p:nvPicPr>
          <p:cNvPr id="15" name="Picture 14"/>
          <p:cNvPicPr/>
          <p:nvPr/>
        </p:nvPicPr>
        <p:blipFill>
          <a:blip r:embed="rId2">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3252" y="3544729"/>
            <a:ext cx="4352925" cy="1362075"/>
          </a:xfrm>
          <a:prstGeom prst="rect">
            <a:avLst/>
          </a:prstGeom>
        </p:spPr>
      </p:pic>
      <p:sp>
        <p:nvSpPr>
          <p:cNvPr id="26" name="TextBox 25"/>
          <p:cNvSpPr txBox="1"/>
          <p:nvPr/>
        </p:nvSpPr>
        <p:spPr>
          <a:xfrm>
            <a:off x="2060979" y="1170679"/>
            <a:ext cx="2505814" cy="369332"/>
          </a:xfrm>
          <a:prstGeom prst="rect">
            <a:avLst/>
          </a:prstGeom>
          <a:noFill/>
        </p:spPr>
        <p:txBody>
          <a:bodyPr wrap="none" rtlCol="0">
            <a:spAutoFit/>
          </a:bodyPr>
          <a:lstStyle/>
          <a:p>
            <a:r>
              <a:rPr lang="en-GB" sz="1800" dirty="0">
                <a:latin typeface="Segoe UI Light" pitchFamily="34" charset="0"/>
              </a:rPr>
              <a:t>sales@blackmarble.com</a:t>
            </a:r>
          </a:p>
        </p:txBody>
      </p:sp>
      <p:sp>
        <p:nvSpPr>
          <p:cNvPr id="27" name="TextBox 26"/>
          <p:cNvSpPr txBox="1"/>
          <p:nvPr/>
        </p:nvSpPr>
        <p:spPr>
          <a:xfrm>
            <a:off x="2060979" y="2182345"/>
            <a:ext cx="2063385" cy="369332"/>
          </a:xfrm>
          <a:prstGeom prst="rect">
            <a:avLst/>
          </a:prstGeom>
          <a:noFill/>
        </p:spPr>
        <p:txBody>
          <a:bodyPr wrap="none" rtlCol="0">
            <a:spAutoFit/>
          </a:bodyPr>
          <a:lstStyle/>
          <a:p>
            <a:r>
              <a:rPr lang="en-GB" sz="1800" dirty="0">
                <a:latin typeface="Segoe UI Light" pitchFamily="34" charset="0"/>
              </a:rPr>
              <a:t>+44 (0)1274 300175</a:t>
            </a:r>
          </a:p>
        </p:txBody>
      </p:sp>
      <p:sp>
        <p:nvSpPr>
          <p:cNvPr id="28" name="TextBox 27"/>
          <p:cNvSpPr txBox="1"/>
          <p:nvPr/>
        </p:nvSpPr>
        <p:spPr>
          <a:xfrm>
            <a:off x="2060979" y="3188433"/>
            <a:ext cx="1574470" cy="369332"/>
          </a:xfrm>
          <a:prstGeom prst="rect">
            <a:avLst/>
          </a:prstGeom>
          <a:noFill/>
        </p:spPr>
        <p:txBody>
          <a:bodyPr wrap="none" rtlCol="0">
            <a:spAutoFit/>
          </a:bodyPr>
          <a:lstStyle/>
          <a:p>
            <a:r>
              <a:rPr lang="en-GB" sz="1800" dirty="0">
                <a:latin typeface="Segoe UI Light" pitchFamily="34" charset="0"/>
              </a:rPr>
              <a:t>@</a:t>
            </a:r>
            <a:r>
              <a:rPr lang="en-GB" sz="1800" dirty="0" err="1">
                <a:latin typeface="Segoe UI Light" pitchFamily="34" charset="0"/>
              </a:rPr>
              <a:t>blackmarble</a:t>
            </a:r>
            <a:endParaRPr lang="en-GB" sz="1800" dirty="0">
              <a:latin typeface="Segoe UI Light" pitchFamily="34" charset="0"/>
            </a:endParaRPr>
          </a:p>
        </p:txBody>
      </p:sp>
      <p:sp>
        <p:nvSpPr>
          <p:cNvPr id="29" name="TextBox 28"/>
          <p:cNvSpPr txBox="1"/>
          <p:nvPr/>
        </p:nvSpPr>
        <p:spPr>
          <a:xfrm>
            <a:off x="2060979" y="4194521"/>
            <a:ext cx="1831142" cy="369332"/>
          </a:xfrm>
          <a:prstGeom prst="rect">
            <a:avLst/>
          </a:prstGeom>
          <a:noFill/>
        </p:spPr>
        <p:txBody>
          <a:bodyPr wrap="none" rtlCol="0">
            <a:spAutoFit/>
          </a:bodyPr>
          <a:lstStyle/>
          <a:p>
            <a:r>
              <a:rPr lang="en-GB" sz="1800" dirty="0">
                <a:latin typeface="Segoe UI Light" pitchFamily="34" charset="0"/>
              </a:rPr>
              <a:t>Black Marble Ltd.</a:t>
            </a:r>
          </a:p>
        </p:txBody>
      </p:sp>
      <p:sp>
        <p:nvSpPr>
          <p:cNvPr id="30" name="TextBox 29"/>
          <p:cNvSpPr txBox="1"/>
          <p:nvPr/>
        </p:nvSpPr>
        <p:spPr>
          <a:xfrm>
            <a:off x="2060979" y="5200609"/>
            <a:ext cx="1417376" cy="369332"/>
          </a:xfrm>
          <a:prstGeom prst="rect">
            <a:avLst/>
          </a:prstGeom>
          <a:noFill/>
        </p:spPr>
        <p:txBody>
          <a:bodyPr wrap="none" rtlCol="0">
            <a:spAutoFit/>
          </a:bodyPr>
          <a:lstStyle/>
          <a:p>
            <a:r>
              <a:rPr lang="en-GB" sz="1800" dirty="0">
                <a:latin typeface="Segoe UI Light" pitchFamily="34" charset="0"/>
              </a:rPr>
              <a:t>Black Marble</a:t>
            </a:r>
          </a:p>
        </p:txBody>
      </p:sp>
      <p:pic>
        <p:nvPicPr>
          <p:cNvPr id="31" name="Picture 3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442" y="4995887"/>
            <a:ext cx="778780" cy="778780"/>
          </a:xfrm>
          <a:prstGeom prst="rect">
            <a:avLst/>
          </a:prstGeom>
        </p:spPr>
      </p:pic>
      <p:pic>
        <p:nvPicPr>
          <p:cNvPr id="32" name="Picture 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0442" y="1977621"/>
            <a:ext cx="778780" cy="778780"/>
          </a:xfrm>
          <a:prstGeom prst="rect">
            <a:avLst/>
          </a:prstGeom>
        </p:spPr>
      </p:pic>
      <p:pic>
        <p:nvPicPr>
          <p:cNvPr id="33" name="Picture 3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0442" y="2983709"/>
            <a:ext cx="778780" cy="778780"/>
          </a:xfrm>
          <a:prstGeom prst="rect">
            <a:avLst/>
          </a:prstGeom>
        </p:spPr>
      </p:pic>
      <p:pic>
        <p:nvPicPr>
          <p:cNvPr id="34" name="Picture 3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60442" y="3989797"/>
            <a:ext cx="778780" cy="778780"/>
          </a:xfrm>
          <a:prstGeom prst="rect">
            <a:avLst/>
          </a:prstGeom>
        </p:spPr>
      </p:pic>
      <p:sp>
        <p:nvSpPr>
          <p:cNvPr id="35" name="Oval 34"/>
          <p:cNvSpPr/>
          <p:nvPr/>
        </p:nvSpPr>
        <p:spPr>
          <a:xfrm>
            <a:off x="1060442" y="971533"/>
            <a:ext cx="778780" cy="778778"/>
          </a:xfrm>
          <a:prstGeom prst="ellipse">
            <a:avLst/>
          </a:prstGeom>
          <a:solidFill>
            <a:srgbClr val="293A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6" name="Group 35"/>
          <p:cNvGrpSpPr/>
          <p:nvPr/>
        </p:nvGrpSpPr>
        <p:grpSpPr>
          <a:xfrm>
            <a:off x="1209969" y="1208659"/>
            <a:ext cx="486359" cy="306635"/>
            <a:chOff x="1197690" y="1202458"/>
            <a:chExt cx="486359" cy="306635"/>
          </a:xfrm>
        </p:grpSpPr>
        <p:sp>
          <p:nvSpPr>
            <p:cNvPr id="37" name="Isosceles Triangle 36"/>
            <p:cNvSpPr/>
            <p:nvPr/>
          </p:nvSpPr>
          <p:spPr>
            <a:xfrm rot="10800000">
              <a:off x="1197690" y="1202458"/>
              <a:ext cx="486357" cy="136458"/>
            </a:xfrm>
            <a:prstGeom prst="triangle">
              <a:avLst>
                <a:gd name="adj" fmla="val 4927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Freeform 23"/>
            <p:cNvSpPr/>
            <p:nvPr/>
          </p:nvSpPr>
          <p:spPr>
            <a:xfrm>
              <a:off x="1197694" y="1241944"/>
              <a:ext cx="486355" cy="267149"/>
            </a:xfrm>
            <a:custGeom>
              <a:avLst/>
              <a:gdLst>
                <a:gd name="connsiteX0" fmla="*/ 3891 w 933855"/>
                <a:gd name="connsiteY0" fmla="*/ 15564 h 447472"/>
                <a:gd name="connsiteX1" fmla="*/ 470818 w 933855"/>
                <a:gd name="connsiteY1" fmla="*/ 256810 h 447472"/>
                <a:gd name="connsiteX2" fmla="*/ 933855 w 933855"/>
                <a:gd name="connsiteY2" fmla="*/ 0 h 447472"/>
                <a:gd name="connsiteX3" fmla="*/ 933855 w 933855"/>
                <a:gd name="connsiteY3" fmla="*/ 443581 h 447472"/>
                <a:gd name="connsiteX4" fmla="*/ 0 w 933855"/>
                <a:gd name="connsiteY4" fmla="*/ 447472 h 447472"/>
                <a:gd name="connsiteX5" fmla="*/ 3891 w 933855"/>
                <a:gd name="connsiteY5" fmla="*/ 15564 h 4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855" h="447472">
                  <a:moveTo>
                    <a:pt x="3891" y="15564"/>
                  </a:moveTo>
                  <a:lnTo>
                    <a:pt x="470818" y="256810"/>
                  </a:lnTo>
                  <a:lnTo>
                    <a:pt x="933855" y="0"/>
                  </a:lnTo>
                  <a:lnTo>
                    <a:pt x="933855" y="443581"/>
                  </a:lnTo>
                  <a:lnTo>
                    <a:pt x="0" y="447472"/>
                  </a:lnTo>
                  <a:lnTo>
                    <a:pt x="3891" y="155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54974826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Blog Contact">
    <p:spTree>
      <p:nvGrpSpPr>
        <p:cNvPr id="1" name=""/>
        <p:cNvGrpSpPr/>
        <p:nvPr/>
      </p:nvGrpSpPr>
      <p:grpSpPr>
        <a:xfrm>
          <a:off x="0" y="0"/>
          <a:ext cx="0" cy="0"/>
          <a:chOff x="0" y="0"/>
          <a:chExt cx="0" cy="0"/>
        </a:xfrm>
      </p:grpSpPr>
      <p:sp>
        <p:nvSpPr>
          <p:cNvPr id="18" name="TextBox 17"/>
          <p:cNvSpPr txBox="1"/>
          <p:nvPr/>
        </p:nvSpPr>
        <p:spPr>
          <a:xfrm>
            <a:off x="2060979" y="1170679"/>
            <a:ext cx="2496196" cy="369332"/>
          </a:xfrm>
          <a:prstGeom prst="rect">
            <a:avLst/>
          </a:prstGeom>
          <a:noFill/>
        </p:spPr>
        <p:txBody>
          <a:bodyPr wrap="none" rtlCol="0">
            <a:spAutoFit/>
          </a:bodyPr>
          <a:lstStyle/>
          <a:p>
            <a:r>
              <a:rPr lang="en-GB" sz="1800" dirty="0">
                <a:latin typeface="Segoe UI Light" pitchFamily="34" charset="0"/>
              </a:rPr>
              <a:t>blogs.blackmarble.co.uk</a:t>
            </a:r>
          </a:p>
        </p:txBody>
      </p:sp>
      <p:sp>
        <p:nvSpPr>
          <p:cNvPr id="19" name="TextBox 18"/>
          <p:cNvSpPr txBox="1"/>
          <p:nvPr/>
        </p:nvSpPr>
        <p:spPr>
          <a:xfrm>
            <a:off x="2060979" y="2182345"/>
            <a:ext cx="2063385" cy="369332"/>
          </a:xfrm>
          <a:prstGeom prst="rect">
            <a:avLst/>
          </a:prstGeom>
          <a:noFill/>
        </p:spPr>
        <p:txBody>
          <a:bodyPr wrap="none" rtlCol="0">
            <a:spAutoFit/>
          </a:bodyPr>
          <a:lstStyle/>
          <a:p>
            <a:r>
              <a:rPr lang="en-GB" sz="1800" dirty="0">
                <a:latin typeface="Segoe UI Light" pitchFamily="34" charset="0"/>
              </a:rPr>
              <a:t>+44 (0)1274 300175</a:t>
            </a:r>
          </a:p>
        </p:txBody>
      </p:sp>
      <p:sp>
        <p:nvSpPr>
          <p:cNvPr id="20" name="TextBox 19"/>
          <p:cNvSpPr txBox="1"/>
          <p:nvPr/>
        </p:nvSpPr>
        <p:spPr>
          <a:xfrm>
            <a:off x="2060979" y="3188433"/>
            <a:ext cx="1574470" cy="369332"/>
          </a:xfrm>
          <a:prstGeom prst="rect">
            <a:avLst/>
          </a:prstGeom>
          <a:noFill/>
        </p:spPr>
        <p:txBody>
          <a:bodyPr wrap="none" rtlCol="0">
            <a:spAutoFit/>
          </a:bodyPr>
          <a:lstStyle/>
          <a:p>
            <a:r>
              <a:rPr lang="en-GB" sz="1800" dirty="0">
                <a:latin typeface="Segoe UI Light" pitchFamily="34" charset="0"/>
              </a:rPr>
              <a:t>@</a:t>
            </a:r>
            <a:r>
              <a:rPr lang="en-GB" sz="1800" dirty="0" err="1">
                <a:latin typeface="Segoe UI Light" pitchFamily="34" charset="0"/>
              </a:rPr>
              <a:t>blackmarble</a:t>
            </a:r>
            <a:endParaRPr lang="en-GB" sz="1800" dirty="0">
              <a:latin typeface="Segoe UI Light" pitchFamily="34" charset="0"/>
            </a:endParaRPr>
          </a:p>
        </p:txBody>
      </p:sp>
      <p:sp>
        <p:nvSpPr>
          <p:cNvPr id="21" name="TextBox 20"/>
          <p:cNvSpPr txBox="1"/>
          <p:nvPr/>
        </p:nvSpPr>
        <p:spPr>
          <a:xfrm>
            <a:off x="2060979" y="4194521"/>
            <a:ext cx="1831142" cy="369332"/>
          </a:xfrm>
          <a:prstGeom prst="rect">
            <a:avLst/>
          </a:prstGeom>
          <a:noFill/>
        </p:spPr>
        <p:txBody>
          <a:bodyPr wrap="none" rtlCol="0">
            <a:spAutoFit/>
          </a:bodyPr>
          <a:lstStyle/>
          <a:p>
            <a:r>
              <a:rPr lang="en-GB" sz="1800" dirty="0">
                <a:latin typeface="Segoe UI Light" pitchFamily="34" charset="0"/>
              </a:rPr>
              <a:t>Black Marble Ltd.</a:t>
            </a:r>
          </a:p>
        </p:txBody>
      </p:sp>
      <p:sp>
        <p:nvSpPr>
          <p:cNvPr id="22" name="TextBox 21"/>
          <p:cNvSpPr txBox="1"/>
          <p:nvPr/>
        </p:nvSpPr>
        <p:spPr>
          <a:xfrm>
            <a:off x="2060979" y="5200609"/>
            <a:ext cx="1417376" cy="369332"/>
          </a:xfrm>
          <a:prstGeom prst="rect">
            <a:avLst/>
          </a:prstGeom>
          <a:noFill/>
        </p:spPr>
        <p:txBody>
          <a:bodyPr wrap="none" rtlCol="0">
            <a:spAutoFit/>
          </a:bodyPr>
          <a:lstStyle/>
          <a:p>
            <a:r>
              <a:rPr lang="en-GB" sz="1800" dirty="0">
                <a:latin typeface="Segoe UI Light" pitchFamily="34" charset="0"/>
              </a:rPr>
              <a:t>Black Marble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0442" y="4995887"/>
            <a:ext cx="778780" cy="77878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0442" y="1977621"/>
            <a:ext cx="778780" cy="77878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442" y="2983709"/>
            <a:ext cx="778780" cy="77878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0442" y="3989797"/>
            <a:ext cx="778780" cy="778780"/>
          </a:xfrm>
          <a:prstGeom prst="rect">
            <a:avLst/>
          </a:prstGeom>
        </p:spPr>
      </p:pic>
      <p:pic>
        <p:nvPicPr>
          <p:cNvPr id="15" name="Picture 14"/>
          <p:cNvPicPr/>
          <p:nvPr/>
        </p:nvPicPr>
        <p:blipFill>
          <a:blip r:embed="rId6">
            <a:extLst>
              <a:ext uri="{28A0092B-C50C-407E-A947-70E740481C1C}">
                <a14:useLocalDpi xmlns:a14="http://schemas.microsoft.com/office/drawing/2010/main" val="0"/>
              </a:ext>
            </a:extLst>
          </a:blip>
          <a:stretch>
            <a:fillRect/>
          </a:stretch>
        </p:blipFill>
        <p:spPr>
          <a:xfrm>
            <a:off x="7702114" y="1371384"/>
            <a:ext cx="3084946" cy="1391888"/>
          </a:xfrm>
          <a:prstGeom prst="rect">
            <a:avLst/>
          </a:prstGeom>
        </p:spPr>
      </p:pic>
      <p:pic>
        <p:nvPicPr>
          <p:cNvPr id="25" name="Picture 2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13252" y="3544729"/>
            <a:ext cx="4352925" cy="1362075"/>
          </a:xfrm>
          <a:prstGeom prst="rect">
            <a:avLst/>
          </a:prstGeom>
        </p:spPr>
      </p:pic>
      <p:pic>
        <p:nvPicPr>
          <p:cNvPr id="2" name="Picture 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8756" y="909046"/>
            <a:ext cx="770466" cy="841265"/>
          </a:xfrm>
          <a:prstGeom prst="rect">
            <a:avLst/>
          </a:prstGeom>
        </p:spPr>
      </p:pic>
    </p:spTree>
    <p:extLst>
      <p:ext uri="{BB962C8B-B14F-4D97-AF65-F5344CB8AC3E}">
        <p14:creationId xmlns:p14="http://schemas.microsoft.com/office/powerpoint/2010/main" val="236152197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32840623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520268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peak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p:cNvSpPr>
            <a:spLocks noGrp="1"/>
          </p:cNvSpPr>
          <p:nvPr>
            <p:ph type="pic" sz="quarter" idx="10" hasCustomPrompt="1"/>
          </p:nvPr>
        </p:nvSpPr>
        <p:spPr>
          <a:xfrm>
            <a:off x="472431" y="1992068"/>
            <a:ext cx="2583003" cy="4698663"/>
          </a:xfrm>
        </p:spPr>
        <p:txBody>
          <a:bodyPr anchor="b"/>
          <a:lstStyle>
            <a:lvl1pPr marL="0" indent="0">
              <a:buNone/>
              <a:defRPr>
                <a:solidFill>
                  <a:schemeClr val="bg1"/>
                </a:solidFill>
              </a:defRPr>
            </a:lvl1pPr>
          </a:lstStyle>
          <a:p>
            <a:r>
              <a:rPr lang="en-GB" dirty="0"/>
              <a:t>Click to add mini-me</a:t>
            </a:r>
          </a:p>
        </p:txBody>
      </p:sp>
      <p:sp>
        <p:nvSpPr>
          <p:cNvPr id="2" name="Title 1"/>
          <p:cNvSpPr>
            <a:spLocks noGrp="1"/>
          </p:cNvSpPr>
          <p:nvPr>
            <p:ph type="title" hasCustomPrompt="1"/>
          </p:nvPr>
        </p:nvSpPr>
        <p:spPr>
          <a:xfrm>
            <a:off x="3262815" y="4152198"/>
            <a:ext cx="7888405" cy="858644"/>
          </a:xfrm>
        </p:spPr>
        <p:txBody>
          <a:bodyPr anchor="b"/>
          <a:lstStyle>
            <a:lvl1pPr>
              <a:defRPr sz="6000">
                <a:solidFill>
                  <a:schemeClr val="bg1"/>
                </a:solidFill>
              </a:defRPr>
            </a:lvl1pPr>
          </a:lstStyle>
          <a:p>
            <a:r>
              <a:rPr lang="en-US" dirty="0"/>
              <a:t>Speaker Name</a:t>
            </a:r>
            <a:endParaRPr lang="en-GB" dirty="0"/>
          </a:p>
        </p:txBody>
      </p:sp>
      <p:sp>
        <p:nvSpPr>
          <p:cNvPr id="3" name="Text Placeholder 2"/>
          <p:cNvSpPr>
            <a:spLocks noGrp="1"/>
          </p:cNvSpPr>
          <p:nvPr>
            <p:ph type="body" idx="1"/>
          </p:nvPr>
        </p:nvSpPr>
        <p:spPr>
          <a:xfrm>
            <a:off x="3262815" y="5166960"/>
            <a:ext cx="7888405" cy="1621770"/>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84213" y="3577896"/>
            <a:ext cx="327088" cy="327088"/>
          </a:xfrm>
          <a:prstGeom prst="rect">
            <a:avLst/>
          </a:prstGeom>
        </p:spPr>
      </p:pic>
      <p:sp>
        <p:nvSpPr>
          <p:cNvPr id="13" name="Text Placeholder 12"/>
          <p:cNvSpPr>
            <a:spLocks noGrp="1"/>
          </p:cNvSpPr>
          <p:nvPr>
            <p:ph type="body" sz="quarter" idx="11" hasCustomPrompt="1"/>
          </p:nvPr>
        </p:nvSpPr>
        <p:spPr>
          <a:xfrm>
            <a:off x="3590486" y="3557290"/>
            <a:ext cx="2322258" cy="368300"/>
          </a:xfrm>
        </p:spPr>
        <p:txBody>
          <a:bodyPr anchor="ctr">
            <a:normAutofit/>
          </a:bodyPr>
          <a:lstStyle>
            <a:lvl1pPr marL="0" indent="0">
              <a:buFontTx/>
              <a:buNone/>
              <a:defRPr sz="1400" baseline="0">
                <a:solidFill>
                  <a:schemeClr val="bg1"/>
                </a:solidFill>
              </a:defRPr>
            </a:lvl1pPr>
          </a:lstStyle>
          <a:p>
            <a:pPr lvl="0"/>
            <a:r>
              <a:rPr lang="en-US" dirty="0"/>
              <a:t>Click to add Twitter</a:t>
            </a: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2815" y="3579542"/>
            <a:ext cx="327671" cy="327671"/>
          </a:xfrm>
          <a:prstGeom prst="rect">
            <a:avLst/>
          </a:prstGeom>
        </p:spPr>
      </p:pic>
      <p:sp>
        <p:nvSpPr>
          <p:cNvPr id="14" name="Text Placeholder 12"/>
          <p:cNvSpPr>
            <a:spLocks noGrp="1"/>
          </p:cNvSpPr>
          <p:nvPr>
            <p:ph type="body" sz="quarter" idx="12" hasCustomPrompt="1"/>
          </p:nvPr>
        </p:nvSpPr>
        <p:spPr>
          <a:xfrm>
            <a:off x="6411302" y="3557290"/>
            <a:ext cx="2772568" cy="368300"/>
          </a:xfrm>
        </p:spPr>
        <p:txBody>
          <a:bodyPr anchor="ctr">
            <a:normAutofit/>
          </a:bodyPr>
          <a:lstStyle>
            <a:lvl1pPr marL="0" indent="0">
              <a:buFontTx/>
              <a:buNone/>
              <a:defRPr sz="1400" baseline="0">
                <a:solidFill>
                  <a:schemeClr val="bg1"/>
                </a:solidFill>
              </a:defRPr>
            </a:lvl1pPr>
          </a:lstStyle>
          <a:p>
            <a:pPr lvl="0"/>
            <a:r>
              <a:rPr lang="en-US" dirty="0"/>
              <a:t>Click to add Blog</a:t>
            </a:r>
          </a:p>
        </p:txBody>
      </p:sp>
      <p:pic>
        <p:nvPicPr>
          <p:cNvPr id="15" name="Picture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771" y="3577896"/>
            <a:ext cx="338554" cy="338554"/>
          </a:xfrm>
          <a:prstGeom prst="rect">
            <a:avLst/>
          </a:prstGeom>
        </p:spPr>
      </p:pic>
      <p:sp>
        <p:nvSpPr>
          <p:cNvPr id="16" name="Text Placeholder 12"/>
          <p:cNvSpPr>
            <a:spLocks noGrp="1"/>
          </p:cNvSpPr>
          <p:nvPr>
            <p:ph type="body" sz="quarter" idx="13" hasCustomPrompt="1"/>
          </p:nvPr>
        </p:nvSpPr>
        <p:spPr>
          <a:xfrm>
            <a:off x="9682325" y="3557290"/>
            <a:ext cx="2334184" cy="368300"/>
          </a:xfrm>
        </p:spPr>
        <p:txBody>
          <a:bodyPr anchor="ctr">
            <a:normAutofit/>
          </a:bodyPr>
          <a:lstStyle>
            <a:lvl1pPr marL="0" indent="0">
              <a:buFontTx/>
              <a:buNone/>
              <a:defRPr sz="1400" baseline="0">
                <a:solidFill>
                  <a:schemeClr val="bg1"/>
                </a:solidFill>
              </a:defRPr>
            </a:lvl1pPr>
          </a:lstStyle>
          <a:p>
            <a:pPr lvl="0"/>
            <a:r>
              <a:rPr lang="en-US" dirty="0"/>
              <a:t>Black Marble</a:t>
            </a:r>
          </a:p>
        </p:txBody>
      </p:sp>
    </p:spTree>
    <p:extLst>
      <p:ext uri="{BB962C8B-B14F-4D97-AF65-F5344CB8AC3E}">
        <p14:creationId xmlns:p14="http://schemas.microsoft.com/office/powerpoint/2010/main" val="23556681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5969015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4835137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13DEC-9043-418B-85B7-ACED94A5010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8DB462E-D1BE-4ABB-84B3-BDF217F193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6C3A3-46B6-4079-A2D8-70BC328E44AC}"/>
              </a:ext>
            </a:extLst>
          </p:cNvPr>
          <p:cNvSpPr>
            <a:spLocks noGrp="1"/>
          </p:cNvSpPr>
          <p:nvPr>
            <p:ph type="dt" sz="half" idx="10"/>
          </p:nvPr>
        </p:nvSpPr>
        <p:spPr/>
        <p:txBody>
          <a:bodyPr/>
          <a:lstStyle/>
          <a:p>
            <a:fld id="{6EE9F655-0E9C-4BD6-87DB-D1DC044BEB21}" type="datetimeFigureOut">
              <a:rPr lang="en-GB" smtClean="0"/>
              <a:t>17/06/2018</a:t>
            </a:fld>
            <a:endParaRPr lang="en-GB"/>
          </a:p>
        </p:txBody>
      </p:sp>
      <p:sp>
        <p:nvSpPr>
          <p:cNvPr id="5" name="Footer Placeholder 4">
            <a:extLst>
              <a:ext uri="{FF2B5EF4-FFF2-40B4-BE49-F238E27FC236}">
                <a16:creationId xmlns:a16="http://schemas.microsoft.com/office/drawing/2014/main" id="{6AD76598-CCBA-484A-880D-4D2725713D1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D150307-5DE3-4501-B014-E429A7BDA17F}"/>
              </a:ext>
            </a:extLst>
          </p:cNvPr>
          <p:cNvSpPr>
            <a:spLocks noGrp="1"/>
          </p:cNvSpPr>
          <p:nvPr>
            <p:ph type="sldNum" sz="quarter" idx="12"/>
          </p:nvPr>
        </p:nvSpPr>
        <p:spPr/>
        <p:txBody>
          <a:bodyPr/>
          <a:lstStyle/>
          <a:p>
            <a:fld id="{9FA0A3ED-4577-4623-A3FA-1DDA5368A37C}" type="slidenum">
              <a:rPr lang="en-GB" smtClean="0"/>
              <a:t>‹#›</a:t>
            </a:fld>
            <a:endParaRPr lang="en-GB"/>
          </a:p>
        </p:txBody>
      </p:sp>
    </p:spTree>
    <p:extLst>
      <p:ext uri="{BB962C8B-B14F-4D97-AF65-F5344CB8AC3E}">
        <p14:creationId xmlns:p14="http://schemas.microsoft.com/office/powerpoint/2010/main" val="1551939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peaker Sales">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p:cNvSpPr>
            <a:spLocks noGrp="1"/>
          </p:cNvSpPr>
          <p:nvPr>
            <p:ph type="pic" sz="quarter" idx="10" hasCustomPrompt="1"/>
          </p:nvPr>
        </p:nvSpPr>
        <p:spPr>
          <a:xfrm>
            <a:off x="472431" y="1992068"/>
            <a:ext cx="2583003" cy="4698663"/>
          </a:xfrm>
        </p:spPr>
        <p:txBody>
          <a:bodyPr anchor="b"/>
          <a:lstStyle>
            <a:lvl1pPr marL="0" indent="0">
              <a:buNone/>
              <a:defRPr>
                <a:solidFill>
                  <a:schemeClr val="bg1"/>
                </a:solidFill>
              </a:defRPr>
            </a:lvl1pPr>
          </a:lstStyle>
          <a:p>
            <a:r>
              <a:rPr lang="en-GB" dirty="0"/>
              <a:t>Click to add mini-me</a:t>
            </a:r>
          </a:p>
        </p:txBody>
      </p:sp>
      <p:sp>
        <p:nvSpPr>
          <p:cNvPr id="2" name="Title 1"/>
          <p:cNvSpPr>
            <a:spLocks noGrp="1"/>
          </p:cNvSpPr>
          <p:nvPr>
            <p:ph type="title" hasCustomPrompt="1"/>
          </p:nvPr>
        </p:nvSpPr>
        <p:spPr>
          <a:xfrm>
            <a:off x="3262815" y="4152198"/>
            <a:ext cx="7888405" cy="858644"/>
          </a:xfrm>
        </p:spPr>
        <p:txBody>
          <a:bodyPr anchor="b"/>
          <a:lstStyle>
            <a:lvl1pPr>
              <a:defRPr sz="6000">
                <a:solidFill>
                  <a:schemeClr val="bg1"/>
                </a:solidFill>
              </a:defRPr>
            </a:lvl1pPr>
          </a:lstStyle>
          <a:p>
            <a:r>
              <a:rPr lang="en-US" dirty="0"/>
              <a:t>Speaker Name</a:t>
            </a:r>
            <a:endParaRPr lang="en-GB" dirty="0"/>
          </a:p>
        </p:txBody>
      </p:sp>
      <p:sp>
        <p:nvSpPr>
          <p:cNvPr id="3" name="Text Placeholder 2"/>
          <p:cNvSpPr>
            <a:spLocks noGrp="1"/>
          </p:cNvSpPr>
          <p:nvPr>
            <p:ph type="body" idx="1"/>
          </p:nvPr>
        </p:nvSpPr>
        <p:spPr>
          <a:xfrm>
            <a:off x="3262815" y="5166960"/>
            <a:ext cx="7888405" cy="1621770"/>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3" name="Text Placeholder 12"/>
          <p:cNvSpPr>
            <a:spLocks noGrp="1"/>
          </p:cNvSpPr>
          <p:nvPr>
            <p:ph type="body" sz="quarter" idx="11" hasCustomPrompt="1"/>
          </p:nvPr>
        </p:nvSpPr>
        <p:spPr>
          <a:xfrm>
            <a:off x="3590486" y="3557290"/>
            <a:ext cx="2322258" cy="368300"/>
          </a:xfrm>
        </p:spPr>
        <p:txBody>
          <a:bodyPr anchor="ctr">
            <a:normAutofit/>
          </a:bodyPr>
          <a:lstStyle>
            <a:lvl1pPr marL="0" indent="0">
              <a:buFontTx/>
              <a:buNone/>
              <a:defRPr sz="1400" baseline="0">
                <a:solidFill>
                  <a:schemeClr val="bg1"/>
                </a:solidFill>
              </a:defRPr>
            </a:lvl1pPr>
          </a:lstStyle>
          <a:p>
            <a:pPr lvl="0"/>
            <a:r>
              <a:rPr lang="en-US" dirty="0"/>
              <a:t>Click to add Twitter</a:t>
            </a: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2815" y="3579542"/>
            <a:ext cx="327671" cy="327671"/>
          </a:xfrm>
          <a:prstGeom prst="rect">
            <a:avLst/>
          </a:prstGeom>
        </p:spPr>
      </p:pic>
      <p:sp>
        <p:nvSpPr>
          <p:cNvPr id="14" name="Text Placeholder 12"/>
          <p:cNvSpPr>
            <a:spLocks noGrp="1"/>
          </p:cNvSpPr>
          <p:nvPr>
            <p:ph type="body" sz="quarter" idx="12" hasCustomPrompt="1"/>
          </p:nvPr>
        </p:nvSpPr>
        <p:spPr>
          <a:xfrm>
            <a:off x="6411302" y="3557290"/>
            <a:ext cx="2772568" cy="368300"/>
          </a:xfrm>
        </p:spPr>
        <p:txBody>
          <a:bodyPr anchor="ctr">
            <a:normAutofit/>
          </a:bodyPr>
          <a:lstStyle>
            <a:lvl1pPr marL="0" indent="0">
              <a:buFontTx/>
              <a:buNone/>
              <a:defRPr sz="1400" baseline="0">
                <a:solidFill>
                  <a:schemeClr val="bg1"/>
                </a:solidFill>
              </a:defRPr>
            </a:lvl1pPr>
          </a:lstStyle>
          <a:p>
            <a:pPr lvl="0"/>
            <a:r>
              <a:rPr lang="en-US" dirty="0"/>
              <a:t>Click to add Email</a:t>
            </a:r>
          </a:p>
        </p:txBody>
      </p:sp>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43771" y="3577896"/>
            <a:ext cx="338554" cy="338554"/>
          </a:xfrm>
          <a:prstGeom prst="rect">
            <a:avLst/>
          </a:prstGeom>
        </p:spPr>
      </p:pic>
      <p:sp>
        <p:nvSpPr>
          <p:cNvPr id="16" name="Text Placeholder 12"/>
          <p:cNvSpPr>
            <a:spLocks noGrp="1"/>
          </p:cNvSpPr>
          <p:nvPr>
            <p:ph type="body" sz="quarter" idx="13" hasCustomPrompt="1"/>
          </p:nvPr>
        </p:nvSpPr>
        <p:spPr>
          <a:xfrm>
            <a:off x="9682325" y="3557290"/>
            <a:ext cx="2334184" cy="368300"/>
          </a:xfrm>
        </p:spPr>
        <p:txBody>
          <a:bodyPr anchor="ctr">
            <a:normAutofit/>
          </a:bodyPr>
          <a:lstStyle>
            <a:lvl1pPr marL="0" indent="0">
              <a:buFontTx/>
              <a:buNone/>
              <a:defRPr sz="1400" baseline="0">
                <a:solidFill>
                  <a:schemeClr val="bg1"/>
                </a:solidFill>
              </a:defRPr>
            </a:lvl1pPr>
          </a:lstStyle>
          <a:p>
            <a:pPr lvl="0"/>
            <a:r>
              <a:rPr lang="en-US" dirty="0"/>
              <a:t>Black Marble</a:t>
            </a:r>
          </a:p>
        </p:txBody>
      </p:sp>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79504" y="3569658"/>
            <a:ext cx="351848" cy="338554"/>
          </a:xfrm>
          <a:prstGeom prst="rect">
            <a:avLst/>
          </a:prstGeom>
        </p:spPr>
      </p:pic>
    </p:spTree>
    <p:extLst>
      <p:ext uri="{BB962C8B-B14F-4D97-AF65-F5344CB8AC3E}">
        <p14:creationId xmlns:p14="http://schemas.microsoft.com/office/powerpoint/2010/main" val="1708700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peaker MVP">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4"/>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p:cNvSpPr>
            <a:spLocks noGrp="1"/>
          </p:cNvSpPr>
          <p:nvPr>
            <p:ph type="pic" sz="quarter" idx="10" hasCustomPrompt="1"/>
          </p:nvPr>
        </p:nvSpPr>
        <p:spPr>
          <a:xfrm>
            <a:off x="472431" y="1992068"/>
            <a:ext cx="2583003" cy="4698663"/>
          </a:xfrm>
        </p:spPr>
        <p:txBody>
          <a:bodyPr anchor="b"/>
          <a:lstStyle>
            <a:lvl1pPr marL="0" indent="0">
              <a:buNone/>
              <a:defRPr>
                <a:solidFill>
                  <a:schemeClr val="bg1"/>
                </a:solidFill>
              </a:defRPr>
            </a:lvl1pPr>
          </a:lstStyle>
          <a:p>
            <a:r>
              <a:rPr lang="en-GB" dirty="0"/>
              <a:t>Click to add mini-me</a:t>
            </a:r>
          </a:p>
        </p:txBody>
      </p:sp>
      <p:sp>
        <p:nvSpPr>
          <p:cNvPr id="2" name="Title 1"/>
          <p:cNvSpPr>
            <a:spLocks noGrp="1"/>
          </p:cNvSpPr>
          <p:nvPr>
            <p:ph type="title" hasCustomPrompt="1"/>
          </p:nvPr>
        </p:nvSpPr>
        <p:spPr>
          <a:xfrm>
            <a:off x="3262815" y="4152198"/>
            <a:ext cx="7486861" cy="858644"/>
          </a:xfrm>
        </p:spPr>
        <p:txBody>
          <a:bodyPr anchor="b"/>
          <a:lstStyle>
            <a:lvl1pPr>
              <a:defRPr sz="6000">
                <a:solidFill>
                  <a:schemeClr val="bg1"/>
                </a:solidFill>
              </a:defRPr>
            </a:lvl1pPr>
          </a:lstStyle>
          <a:p>
            <a:r>
              <a:rPr lang="en-US" dirty="0"/>
              <a:t>Speaker Name</a:t>
            </a:r>
            <a:endParaRPr lang="en-GB" dirty="0"/>
          </a:p>
        </p:txBody>
      </p:sp>
      <p:sp>
        <p:nvSpPr>
          <p:cNvPr id="3" name="Text Placeholder 2"/>
          <p:cNvSpPr>
            <a:spLocks noGrp="1"/>
          </p:cNvSpPr>
          <p:nvPr>
            <p:ph type="body" idx="1"/>
          </p:nvPr>
        </p:nvSpPr>
        <p:spPr>
          <a:xfrm>
            <a:off x="3262815" y="5166960"/>
            <a:ext cx="7486861" cy="1621770"/>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84213" y="3577896"/>
            <a:ext cx="327088" cy="327088"/>
          </a:xfrm>
          <a:prstGeom prst="rect">
            <a:avLst/>
          </a:prstGeom>
        </p:spPr>
      </p:pic>
      <p:sp>
        <p:nvSpPr>
          <p:cNvPr id="13" name="Text Placeholder 12"/>
          <p:cNvSpPr>
            <a:spLocks noGrp="1"/>
          </p:cNvSpPr>
          <p:nvPr>
            <p:ph type="body" sz="quarter" idx="11" hasCustomPrompt="1"/>
          </p:nvPr>
        </p:nvSpPr>
        <p:spPr>
          <a:xfrm>
            <a:off x="3590486" y="3557290"/>
            <a:ext cx="2322258" cy="368300"/>
          </a:xfrm>
        </p:spPr>
        <p:txBody>
          <a:bodyPr anchor="ctr">
            <a:normAutofit/>
          </a:bodyPr>
          <a:lstStyle>
            <a:lvl1pPr marL="0" indent="0">
              <a:buFontTx/>
              <a:buNone/>
              <a:defRPr sz="1400" baseline="0">
                <a:solidFill>
                  <a:schemeClr val="bg1"/>
                </a:solidFill>
              </a:defRPr>
            </a:lvl1pPr>
          </a:lstStyle>
          <a:p>
            <a:pPr lvl="0"/>
            <a:r>
              <a:rPr lang="en-US" dirty="0"/>
              <a:t>Click to add Twitter</a:t>
            </a: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2815" y="3579542"/>
            <a:ext cx="327671" cy="327671"/>
          </a:xfrm>
          <a:prstGeom prst="rect">
            <a:avLst/>
          </a:prstGeom>
        </p:spPr>
      </p:pic>
      <p:sp>
        <p:nvSpPr>
          <p:cNvPr id="14" name="Text Placeholder 12"/>
          <p:cNvSpPr>
            <a:spLocks noGrp="1"/>
          </p:cNvSpPr>
          <p:nvPr>
            <p:ph type="body" sz="quarter" idx="12" hasCustomPrompt="1"/>
          </p:nvPr>
        </p:nvSpPr>
        <p:spPr>
          <a:xfrm>
            <a:off x="6411302" y="3557290"/>
            <a:ext cx="2772568" cy="368300"/>
          </a:xfrm>
        </p:spPr>
        <p:txBody>
          <a:bodyPr anchor="ctr">
            <a:normAutofit/>
          </a:bodyPr>
          <a:lstStyle>
            <a:lvl1pPr marL="0" indent="0">
              <a:buFontTx/>
              <a:buNone/>
              <a:defRPr sz="1400" baseline="0">
                <a:solidFill>
                  <a:schemeClr val="bg1"/>
                </a:solidFill>
              </a:defRPr>
            </a:lvl1pPr>
          </a:lstStyle>
          <a:p>
            <a:pPr lvl="0"/>
            <a:r>
              <a:rPr lang="en-US" dirty="0"/>
              <a:t>Click to add Blog</a:t>
            </a:r>
          </a:p>
        </p:txBody>
      </p:sp>
      <p:pic>
        <p:nvPicPr>
          <p:cNvPr id="15" name="Picture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771" y="3577896"/>
            <a:ext cx="338554" cy="338554"/>
          </a:xfrm>
          <a:prstGeom prst="rect">
            <a:avLst/>
          </a:prstGeom>
        </p:spPr>
      </p:pic>
      <p:sp>
        <p:nvSpPr>
          <p:cNvPr id="16" name="Text Placeholder 12"/>
          <p:cNvSpPr>
            <a:spLocks noGrp="1"/>
          </p:cNvSpPr>
          <p:nvPr>
            <p:ph type="body" sz="quarter" idx="13" hasCustomPrompt="1"/>
          </p:nvPr>
        </p:nvSpPr>
        <p:spPr>
          <a:xfrm>
            <a:off x="9682325" y="3557290"/>
            <a:ext cx="2334184" cy="368300"/>
          </a:xfrm>
        </p:spPr>
        <p:txBody>
          <a:bodyPr anchor="ctr">
            <a:normAutofit/>
          </a:bodyPr>
          <a:lstStyle>
            <a:lvl1pPr marL="0" indent="0">
              <a:buFontTx/>
              <a:buNone/>
              <a:defRPr sz="1400" baseline="0">
                <a:solidFill>
                  <a:schemeClr val="bg1"/>
                </a:solidFill>
              </a:defRPr>
            </a:lvl1pPr>
          </a:lstStyle>
          <a:p>
            <a:pPr lvl="0"/>
            <a:r>
              <a:rPr lang="en-US" dirty="0"/>
              <a:t>Click to add LinkedIn</a:t>
            </a:r>
          </a:p>
        </p:txBody>
      </p:sp>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7057" y="4495216"/>
            <a:ext cx="1001646" cy="1552100"/>
          </a:xfrm>
          <a:prstGeom prst="rect">
            <a:avLst/>
          </a:prstGeom>
        </p:spPr>
      </p:pic>
    </p:spTree>
    <p:extLst>
      <p:ext uri="{BB962C8B-B14F-4D97-AF65-F5344CB8AC3E}">
        <p14:creationId xmlns:p14="http://schemas.microsoft.com/office/powerpoint/2010/main" val="1383689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atherine Wheeler-Osma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BMCatherine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8101930" cy="1938992"/>
          </a:xfrm>
          <a:prstGeom prst="rect">
            <a:avLst/>
          </a:prstGeom>
          <a:noFill/>
        </p:spPr>
        <p:txBody>
          <a:bodyPr wrap="square" rtlCol="0">
            <a:spAutoFit/>
          </a:bodyPr>
          <a:lstStyle/>
          <a:p>
            <a:r>
              <a:rPr lang="en-GB" sz="6000" dirty="0">
                <a:solidFill>
                  <a:schemeClr val="bg1"/>
                </a:solidFill>
                <a:latin typeface="+mj-lt"/>
              </a:rPr>
              <a:t>Catherine </a:t>
            </a:r>
          </a:p>
          <a:p>
            <a:r>
              <a:rPr lang="en-GB" sz="6000" dirty="0">
                <a:solidFill>
                  <a:schemeClr val="bg1"/>
                </a:solidFill>
                <a:latin typeface="+mj-lt"/>
              </a:rPr>
              <a:t>Wheeler-Osman</a:t>
            </a:r>
          </a:p>
        </p:txBody>
      </p:sp>
      <p:sp>
        <p:nvSpPr>
          <p:cNvPr id="22" name="TextBox 21"/>
          <p:cNvSpPr txBox="1"/>
          <p:nvPr/>
        </p:nvSpPr>
        <p:spPr>
          <a:xfrm>
            <a:off x="3171338" y="5945775"/>
            <a:ext cx="6863634" cy="461665"/>
          </a:xfrm>
          <a:prstGeom prst="rect">
            <a:avLst/>
          </a:prstGeom>
          <a:noFill/>
        </p:spPr>
        <p:txBody>
          <a:bodyPr wrap="square" rtlCol="0">
            <a:spAutoFit/>
          </a:bodyPr>
          <a:lstStyle/>
          <a:p>
            <a:r>
              <a:rPr lang="en-GB" sz="2400" dirty="0">
                <a:solidFill>
                  <a:schemeClr val="bg1"/>
                </a:solidFill>
                <a:latin typeface="+mn-lt"/>
              </a:rPr>
              <a:t>Business Development Manager</a:t>
            </a:r>
          </a:p>
        </p:txBody>
      </p:sp>
      <p:pic>
        <p:nvPicPr>
          <p:cNvPr id="13" name="Picture 12"/>
          <p:cNvPicPr>
            <a:picLocks noChangeAspect="1"/>
          </p:cNvPicPr>
          <p:nvPr/>
        </p:nvPicPr>
        <p:blipFill rotWithShape="1">
          <a:blip r:embed="rId5">
            <a:extLst>
              <a:ext uri="{28A0092B-C50C-407E-A947-70E740481C1C}">
                <a14:useLocalDpi xmlns:a14="http://schemas.microsoft.com/office/drawing/2010/main" val="0"/>
              </a:ext>
            </a:extLst>
          </a:blip>
          <a:srcRect l="25541" r="16968"/>
          <a:stretch/>
        </p:blipFill>
        <p:spPr>
          <a:xfrm>
            <a:off x="681643" y="1687484"/>
            <a:ext cx="2104083" cy="5170516"/>
          </a:xfrm>
          <a:prstGeom prst="rect">
            <a:avLst/>
          </a:prstGeom>
        </p:spPr>
      </p:pic>
    </p:spTree>
    <p:extLst>
      <p:ext uri="{BB962C8B-B14F-4D97-AF65-F5344CB8AC3E}">
        <p14:creationId xmlns:p14="http://schemas.microsoft.com/office/powerpoint/2010/main" val="37203271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my Gwyth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3423425"/>
            <a:ext cx="12192000" cy="3434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61956" y="3579542"/>
            <a:ext cx="327671" cy="327671"/>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0892" y="3577896"/>
            <a:ext cx="338554" cy="33855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3783" y="3569658"/>
            <a:ext cx="351848" cy="338554"/>
          </a:xfrm>
          <a:prstGeom prst="rect">
            <a:avLst/>
          </a:prstGeom>
        </p:spPr>
      </p:pic>
      <p:sp>
        <p:nvSpPr>
          <p:cNvPr id="4" name="TextBox 3"/>
          <p:cNvSpPr txBox="1"/>
          <p:nvPr/>
        </p:nvSpPr>
        <p:spPr>
          <a:xfrm>
            <a:off x="3589627" y="3577229"/>
            <a:ext cx="2746442" cy="307777"/>
          </a:xfrm>
          <a:prstGeom prst="rect">
            <a:avLst/>
          </a:prstGeom>
          <a:noFill/>
        </p:spPr>
        <p:txBody>
          <a:bodyPr wrap="square" rtlCol="0">
            <a:spAutoFit/>
          </a:bodyPr>
          <a:lstStyle/>
          <a:p>
            <a:r>
              <a:rPr lang="en-GB" sz="1400" dirty="0">
                <a:solidFill>
                  <a:schemeClr val="bg1"/>
                </a:solidFill>
              </a:rPr>
              <a:t>@</a:t>
            </a:r>
            <a:r>
              <a:rPr lang="en-GB" sz="1400" dirty="0" err="1">
                <a:solidFill>
                  <a:schemeClr val="bg1"/>
                </a:solidFill>
              </a:rPr>
              <a:t>BlackMarble</a:t>
            </a:r>
            <a:endParaRPr lang="en-GB" sz="1400" dirty="0">
              <a:solidFill>
                <a:schemeClr val="bg1"/>
              </a:solidFill>
            </a:endParaRPr>
          </a:p>
        </p:txBody>
      </p:sp>
      <p:sp>
        <p:nvSpPr>
          <p:cNvPr id="18" name="TextBox 17"/>
          <p:cNvSpPr txBox="1"/>
          <p:nvPr/>
        </p:nvSpPr>
        <p:spPr>
          <a:xfrm>
            <a:off x="5915631" y="3575070"/>
            <a:ext cx="2746442" cy="307777"/>
          </a:xfrm>
          <a:prstGeom prst="rect">
            <a:avLst/>
          </a:prstGeom>
          <a:noFill/>
        </p:spPr>
        <p:txBody>
          <a:bodyPr wrap="square" rtlCol="0">
            <a:spAutoFit/>
          </a:bodyPr>
          <a:lstStyle/>
          <a:p>
            <a:r>
              <a:rPr lang="en-GB" sz="1400" dirty="0">
                <a:solidFill>
                  <a:schemeClr val="bg1"/>
                </a:solidFill>
              </a:rPr>
              <a:t>sales@blackmarble.co.uk</a:t>
            </a:r>
          </a:p>
        </p:txBody>
      </p:sp>
      <p:sp>
        <p:nvSpPr>
          <p:cNvPr id="20" name="TextBox 19"/>
          <p:cNvSpPr txBox="1"/>
          <p:nvPr/>
        </p:nvSpPr>
        <p:spPr>
          <a:xfrm>
            <a:off x="9047684" y="3577228"/>
            <a:ext cx="2746442" cy="307777"/>
          </a:xfrm>
          <a:prstGeom prst="rect">
            <a:avLst/>
          </a:prstGeom>
          <a:noFill/>
        </p:spPr>
        <p:txBody>
          <a:bodyPr wrap="square" rtlCol="0">
            <a:spAutoFit/>
          </a:bodyPr>
          <a:lstStyle/>
          <a:p>
            <a:r>
              <a:rPr lang="en-GB" sz="1400" dirty="0">
                <a:solidFill>
                  <a:schemeClr val="bg1"/>
                </a:solidFill>
              </a:rPr>
              <a:t>Black Marble</a:t>
            </a:r>
          </a:p>
        </p:txBody>
      </p:sp>
      <p:sp>
        <p:nvSpPr>
          <p:cNvPr id="21" name="TextBox 20"/>
          <p:cNvSpPr txBox="1"/>
          <p:nvPr/>
        </p:nvSpPr>
        <p:spPr>
          <a:xfrm>
            <a:off x="3161815" y="4006783"/>
            <a:ext cx="6863634" cy="1015663"/>
          </a:xfrm>
          <a:prstGeom prst="rect">
            <a:avLst/>
          </a:prstGeom>
          <a:noFill/>
        </p:spPr>
        <p:txBody>
          <a:bodyPr wrap="square" rtlCol="0">
            <a:spAutoFit/>
          </a:bodyPr>
          <a:lstStyle/>
          <a:p>
            <a:r>
              <a:rPr lang="en-GB" sz="6000" dirty="0">
                <a:solidFill>
                  <a:schemeClr val="bg1"/>
                </a:solidFill>
                <a:latin typeface="+mj-lt"/>
              </a:rPr>
              <a:t>Amy Gwyther</a:t>
            </a:r>
          </a:p>
        </p:txBody>
      </p:sp>
      <p:sp>
        <p:nvSpPr>
          <p:cNvPr id="22" name="TextBox 21"/>
          <p:cNvSpPr txBox="1"/>
          <p:nvPr/>
        </p:nvSpPr>
        <p:spPr>
          <a:xfrm>
            <a:off x="3171338" y="5138144"/>
            <a:ext cx="6863634" cy="461665"/>
          </a:xfrm>
          <a:prstGeom prst="rect">
            <a:avLst/>
          </a:prstGeom>
          <a:noFill/>
        </p:spPr>
        <p:txBody>
          <a:bodyPr wrap="square" rtlCol="0">
            <a:spAutoFit/>
          </a:bodyPr>
          <a:lstStyle/>
          <a:p>
            <a:r>
              <a:rPr lang="en-GB" sz="2400" dirty="0">
                <a:solidFill>
                  <a:schemeClr val="bg1"/>
                </a:solidFill>
                <a:latin typeface="+mn-lt"/>
              </a:rPr>
              <a:t>Senior Business Development Manager</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1104" y="1723834"/>
            <a:ext cx="2209796" cy="5099531"/>
          </a:xfrm>
          <a:prstGeom prst="rect">
            <a:avLst/>
          </a:prstGeom>
        </p:spPr>
      </p:pic>
    </p:spTree>
    <p:extLst>
      <p:ext uri="{BB962C8B-B14F-4D97-AF65-F5344CB8AC3E}">
        <p14:creationId xmlns:p14="http://schemas.microsoft.com/office/powerpoint/2010/main" val="75861354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7" name="Group 6"/>
          <p:cNvGrpSpPr/>
          <p:nvPr/>
        </p:nvGrpSpPr>
        <p:grpSpPr>
          <a:xfrm>
            <a:off x="0" y="-41502"/>
            <a:ext cx="12192000" cy="369332"/>
            <a:chOff x="0" y="932934"/>
            <a:chExt cx="12192000" cy="369332"/>
          </a:xfrm>
        </p:grpSpPr>
        <p:sp>
          <p:nvSpPr>
            <p:cNvPr id="8" name="Rectangle 7"/>
            <p:cNvSpPr/>
            <p:nvPr/>
          </p:nvSpPr>
          <p:spPr>
            <a:xfrm>
              <a:off x="0" y="969818"/>
              <a:ext cx="12192000" cy="2955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p:cNvSpPr txBox="1"/>
            <p:nvPr/>
          </p:nvSpPr>
          <p:spPr>
            <a:xfrm>
              <a:off x="1052945" y="932934"/>
              <a:ext cx="2161309"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bg1"/>
                  </a:solidFill>
                  <a:effectLst/>
                  <a:latin typeface="+mn-lt"/>
                  <a:ea typeface="+mn-ea"/>
                  <a:cs typeface="+mn-cs"/>
                </a:rPr>
                <a:t>+44 1274 300 175</a:t>
              </a:r>
            </a:p>
          </p:txBody>
        </p:sp>
        <p:sp>
          <p:nvSpPr>
            <p:cNvPr id="10" name="TextBox 9"/>
            <p:cNvSpPr txBox="1"/>
            <p:nvPr/>
          </p:nvSpPr>
          <p:spPr>
            <a:xfrm>
              <a:off x="8977746" y="932934"/>
              <a:ext cx="2161310" cy="369332"/>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bg1"/>
                  </a:solidFill>
                  <a:effectLst/>
                  <a:latin typeface="+mn-lt"/>
                  <a:ea typeface="+mn-ea"/>
                  <a:cs typeface="+mn-cs"/>
                </a:rPr>
                <a:t>blackmarble.com</a:t>
              </a:r>
            </a:p>
          </p:txBody>
        </p:sp>
      </p:grpSp>
      <p:sp>
        <p:nvSpPr>
          <p:cNvPr id="11" name="Rectangle 10"/>
          <p:cNvSpPr/>
          <p:nvPr/>
        </p:nvSpPr>
        <p:spPr>
          <a:xfrm>
            <a:off x="0" y="6575822"/>
            <a:ext cx="12192000" cy="2913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09051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Lst>
  <p:txStyles>
    <p:titleStyle>
      <a:lvl1pPr algn="l" defTabSz="914400" rtl="0" eaLnBrk="1" latinLnBrk="0" hangingPunct="1">
        <a:lnSpc>
          <a:spcPct val="90000"/>
        </a:lnSpc>
        <a:spcBef>
          <a:spcPct val="0"/>
        </a:spcBef>
        <a:buNone/>
        <a:defRPr sz="4400" kern="1200">
          <a:solidFill>
            <a:srgbClr val="21B9EC"/>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96.png"/><Relationship Id="rId1" Type="http://schemas.openxmlformats.org/officeDocument/2006/relationships/slideLayout" Target="../slideLayouts/slideLayout5.xml"/><Relationship Id="rId4" Type="http://schemas.openxmlformats.org/officeDocument/2006/relationships/image" Target="../media/image98.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1.png"/></Relationships>
</file>

<file path=ppt/slides/_rels/slide6.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3.png"/></Relationships>
</file>

<file path=ppt/slides/_rels/slide7.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60B81-B74C-4D74-B1FB-AD10B9D2DF42}"/>
              </a:ext>
            </a:extLst>
          </p:cNvPr>
          <p:cNvSpPr>
            <a:spLocks noGrp="1"/>
          </p:cNvSpPr>
          <p:nvPr>
            <p:ph type="title"/>
          </p:nvPr>
        </p:nvSpPr>
        <p:spPr/>
        <p:txBody>
          <a:bodyPr>
            <a:normAutofit fontScale="90000"/>
          </a:bodyPr>
          <a:lstStyle/>
          <a:p>
            <a:r>
              <a:rPr lang="en-GB" dirty="0"/>
              <a:t>Building Better Bricks:</a:t>
            </a:r>
            <a:br>
              <a:rPr lang="en-GB" dirty="0"/>
            </a:br>
            <a:r>
              <a:rPr lang="en-GB" sz="4000" dirty="0"/>
              <a:t>Module design and development best practices.</a:t>
            </a:r>
          </a:p>
        </p:txBody>
      </p:sp>
    </p:spTree>
    <p:extLst>
      <p:ext uri="{BB962C8B-B14F-4D97-AF65-F5344CB8AC3E}">
        <p14:creationId xmlns:p14="http://schemas.microsoft.com/office/powerpoint/2010/main" val="29765547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3DC22-9EFB-4F03-BE05-F8EEA1A7414E}"/>
              </a:ext>
            </a:extLst>
          </p:cNvPr>
          <p:cNvSpPr>
            <a:spLocks noGrp="1"/>
          </p:cNvSpPr>
          <p:nvPr>
            <p:ph type="title"/>
          </p:nvPr>
        </p:nvSpPr>
        <p:spPr/>
        <p:txBody>
          <a:bodyPr/>
          <a:lstStyle/>
          <a:p>
            <a:r>
              <a:rPr lang="en-GB" dirty="0"/>
              <a:t>Questions?</a:t>
            </a:r>
          </a:p>
        </p:txBody>
      </p:sp>
      <p:sp>
        <p:nvSpPr>
          <p:cNvPr id="3" name="Content Placeholder 2">
            <a:extLst>
              <a:ext uri="{FF2B5EF4-FFF2-40B4-BE49-F238E27FC236}">
                <a16:creationId xmlns:a16="http://schemas.microsoft.com/office/drawing/2014/main" id="{A201A3E3-F05D-4C46-ABF3-080E2FF7E1ED}"/>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474124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20B7E16-B483-49BC-AD91-CBBF47B8B72B}"/>
              </a:ext>
            </a:extLst>
          </p:cNvPr>
          <p:cNvSpPr/>
          <p:nvPr/>
        </p:nvSpPr>
        <p:spPr>
          <a:xfrm>
            <a:off x="9251911" y="3429000"/>
            <a:ext cx="482757" cy="648883"/>
          </a:xfrm>
          <a:prstGeom prst="rect">
            <a:avLst/>
          </a:prstGeom>
          <a:solidFill>
            <a:srgbClr val="3C3C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itle 9">
            <a:extLst>
              <a:ext uri="{FF2B5EF4-FFF2-40B4-BE49-F238E27FC236}">
                <a16:creationId xmlns:a16="http://schemas.microsoft.com/office/drawing/2014/main" id="{C37B05E0-9E0B-4F6B-98A1-6AFB639C9AF9}"/>
              </a:ext>
            </a:extLst>
          </p:cNvPr>
          <p:cNvSpPr>
            <a:spLocks noGrp="1"/>
          </p:cNvSpPr>
          <p:nvPr>
            <p:ph type="title"/>
          </p:nvPr>
        </p:nvSpPr>
        <p:spPr/>
        <p:txBody>
          <a:bodyPr>
            <a:normAutofit fontScale="90000"/>
          </a:bodyPr>
          <a:lstStyle/>
          <a:p>
            <a:r>
              <a:rPr lang="en-GB" dirty="0"/>
              <a:t>Chris Gardner</a:t>
            </a:r>
          </a:p>
        </p:txBody>
      </p:sp>
      <p:sp>
        <p:nvSpPr>
          <p:cNvPr id="11" name="Text Placeholder 10">
            <a:extLst>
              <a:ext uri="{FF2B5EF4-FFF2-40B4-BE49-F238E27FC236}">
                <a16:creationId xmlns:a16="http://schemas.microsoft.com/office/drawing/2014/main" id="{59DAB664-193A-4871-8C82-77DA004B8EA8}"/>
              </a:ext>
            </a:extLst>
          </p:cNvPr>
          <p:cNvSpPr>
            <a:spLocks noGrp="1"/>
          </p:cNvSpPr>
          <p:nvPr>
            <p:ph type="body" idx="1"/>
          </p:nvPr>
        </p:nvSpPr>
        <p:spPr/>
        <p:txBody>
          <a:bodyPr/>
          <a:lstStyle/>
          <a:p>
            <a:r>
              <a:rPr lang="en-GB" dirty="0"/>
              <a:t>Contact Details</a:t>
            </a:r>
          </a:p>
        </p:txBody>
      </p:sp>
      <p:pic>
        <p:nvPicPr>
          <p:cNvPr id="17" name="Picture Placeholder 16">
            <a:extLst>
              <a:ext uri="{FF2B5EF4-FFF2-40B4-BE49-F238E27FC236}">
                <a16:creationId xmlns:a16="http://schemas.microsoft.com/office/drawing/2014/main" id="{4649C2D3-8259-42F5-9F1E-6B49C99DFE0A}"/>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6786" b="6786"/>
          <a:stretch>
            <a:fillRect/>
          </a:stretch>
        </p:blipFill>
        <p:spPr/>
      </p:pic>
      <p:sp>
        <p:nvSpPr>
          <p:cNvPr id="13" name="Text Placeholder 12">
            <a:extLst>
              <a:ext uri="{FF2B5EF4-FFF2-40B4-BE49-F238E27FC236}">
                <a16:creationId xmlns:a16="http://schemas.microsoft.com/office/drawing/2014/main" id="{411074DF-3CA8-4C6F-AA8F-ADA76BE55191}"/>
              </a:ext>
            </a:extLst>
          </p:cNvPr>
          <p:cNvSpPr>
            <a:spLocks noGrp="1"/>
          </p:cNvSpPr>
          <p:nvPr>
            <p:ph type="body" sz="quarter" idx="11"/>
          </p:nvPr>
        </p:nvSpPr>
        <p:spPr/>
        <p:txBody>
          <a:bodyPr>
            <a:normAutofit/>
          </a:bodyPr>
          <a:lstStyle/>
          <a:p>
            <a:r>
              <a:rPr lang="en-GB" sz="1800" dirty="0"/>
              <a:t>@</a:t>
            </a:r>
            <a:r>
              <a:rPr lang="en-GB" sz="1800" dirty="0" err="1"/>
              <a:t>halbaradkenafin</a:t>
            </a:r>
            <a:endParaRPr lang="en-GB" sz="1800" dirty="0"/>
          </a:p>
        </p:txBody>
      </p:sp>
      <p:sp>
        <p:nvSpPr>
          <p:cNvPr id="14" name="Text Placeholder 13">
            <a:extLst>
              <a:ext uri="{FF2B5EF4-FFF2-40B4-BE49-F238E27FC236}">
                <a16:creationId xmlns:a16="http://schemas.microsoft.com/office/drawing/2014/main" id="{711B56A3-04E1-4884-AC26-A2E8DAC9EAC4}"/>
              </a:ext>
            </a:extLst>
          </p:cNvPr>
          <p:cNvSpPr>
            <a:spLocks noGrp="1"/>
          </p:cNvSpPr>
          <p:nvPr>
            <p:ph type="body" sz="quarter" idx="12"/>
          </p:nvPr>
        </p:nvSpPr>
        <p:spPr/>
        <p:txBody>
          <a:bodyPr>
            <a:normAutofit/>
          </a:bodyPr>
          <a:lstStyle/>
          <a:p>
            <a:r>
              <a:rPr lang="en-GB" sz="1800" dirty="0"/>
              <a:t>Chrislgardner.github.io</a:t>
            </a:r>
          </a:p>
        </p:txBody>
      </p:sp>
      <p:sp>
        <p:nvSpPr>
          <p:cNvPr id="15" name="Text Placeholder 14">
            <a:extLst>
              <a:ext uri="{FF2B5EF4-FFF2-40B4-BE49-F238E27FC236}">
                <a16:creationId xmlns:a16="http://schemas.microsoft.com/office/drawing/2014/main" id="{EEDDA0E6-461F-4BD9-899F-B4971D7F2833}"/>
              </a:ext>
            </a:extLst>
          </p:cNvPr>
          <p:cNvSpPr>
            <a:spLocks noGrp="1"/>
          </p:cNvSpPr>
          <p:nvPr>
            <p:ph type="body" sz="quarter" idx="13"/>
          </p:nvPr>
        </p:nvSpPr>
        <p:spPr>
          <a:xfrm>
            <a:off x="9371596" y="3557290"/>
            <a:ext cx="2820403" cy="368300"/>
          </a:xfrm>
        </p:spPr>
        <p:txBody>
          <a:bodyPr>
            <a:noAutofit/>
          </a:bodyPr>
          <a:lstStyle/>
          <a:p>
            <a:r>
              <a:rPr lang="en-GB" sz="1800" dirty="0"/>
              <a:t>github.com/</a:t>
            </a:r>
            <a:r>
              <a:rPr lang="en-GB" sz="1800" dirty="0" err="1"/>
              <a:t>chrislgardner</a:t>
            </a:r>
            <a:endParaRPr lang="en-GB" sz="1800" dirty="0"/>
          </a:p>
        </p:txBody>
      </p:sp>
      <p:pic>
        <p:nvPicPr>
          <p:cNvPr id="9" name="Graphic 13">
            <a:extLst>
              <a:ext uri="{FF2B5EF4-FFF2-40B4-BE49-F238E27FC236}">
                <a16:creationId xmlns:a16="http://schemas.microsoft.com/office/drawing/2014/main" id="{963F7696-5FBE-451E-832F-AFD5D697AD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64184" y="3613020"/>
            <a:ext cx="307413" cy="307413"/>
          </a:xfrm>
          <a:prstGeom prst="rect">
            <a:avLst/>
          </a:prstGeom>
        </p:spPr>
      </p:pic>
    </p:spTree>
    <p:extLst>
      <p:ext uri="{BB962C8B-B14F-4D97-AF65-F5344CB8AC3E}">
        <p14:creationId xmlns:p14="http://schemas.microsoft.com/office/powerpoint/2010/main" val="79506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F2931-0C83-4AF7-BD77-9269EFAF3BA7}"/>
              </a:ext>
            </a:extLst>
          </p:cNvPr>
          <p:cNvSpPr>
            <a:spLocks noGrp="1"/>
          </p:cNvSpPr>
          <p:nvPr>
            <p:ph type="title"/>
          </p:nvPr>
        </p:nvSpPr>
        <p:spPr/>
        <p:txBody>
          <a:bodyPr>
            <a:normAutofit/>
          </a:bodyPr>
          <a:lstStyle/>
          <a:p>
            <a:r>
              <a:rPr lang="en-GB" dirty="0"/>
              <a:t>Chris Gardner</a:t>
            </a:r>
          </a:p>
        </p:txBody>
      </p:sp>
      <p:sp>
        <p:nvSpPr>
          <p:cNvPr id="3" name="Content Placeholder 2">
            <a:extLst>
              <a:ext uri="{FF2B5EF4-FFF2-40B4-BE49-F238E27FC236}">
                <a16:creationId xmlns:a16="http://schemas.microsoft.com/office/drawing/2014/main" id="{606ADEB2-0CA7-4AB9-A9D4-C9B166B3AF7D}"/>
              </a:ext>
            </a:extLst>
          </p:cNvPr>
          <p:cNvSpPr>
            <a:spLocks noGrp="1"/>
          </p:cNvSpPr>
          <p:nvPr>
            <p:ph idx="1"/>
          </p:nvPr>
        </p:nvSpPr>
        <p:spPr/>
        <p:txBody>
          <a:bodyPr>
            <a:normAutofit/>
          </a:bodyPr>
          <a:lstStyle/>
          <a:p>
            <a:r>
              <a:rPr lang="en-GB" dirty="0"/>
              <a:t>DevOps and ALM consultant at Black Marble</a:t>
            </a:r>
          </a:p>
          <a:p>
            <a:r>
              <a:rPr lang="en-GB" dirty="0"/>
              <a:t>4+ Years PowerShell experience</a:t>
            </a:r>
          </a:p>
          <a:p>
            <a:r>
              <a:rPr lang="en-GB" dirty="0"/>
              <a:t>Spent the last year+ automating software builds and writing DSC</a:t>
            </a:r>
          </a:p>
          <a:p>
            <a:r>
              <a:rPr lang="en-GB" dirty="0"/>
              <a:t>Contribute to various DSC resources and maintain 1.5 of my own</a:t>
            </a:r>
          </a:p>
          <a:p>
            <a:r>
              <a:rPr lang="en-GB" dirty="0"/>
              <a:t>Usually found on Slack (PSUGUK and PowerShell)</a:t>
            </a:r>
          </a:p>
          <a:p>
            <a:endParaRPr lang="en-GB" dirty="0"/>
          </a:p>
          <a:p>
            <a:r>
              <a:rPr lang="en-GB" dirty="0"/>
              <a:t>https://www.github.com/ChrisLGardner </a:t>
            </a:r>
          </a:p>
        </p:txBody>
      </p:sp>
    </p:spTree>
    <p:extLst>
      <p:ext uri="{BB962C8B-B14F-4D97-AF65-F5344CB8AC3E}">
        <p14:creationId xmlns:p14="http://schemas.microsoft.com/office/powerpoint/2010/main" val="1804797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74B9D-32B3-4F71-8402-2C61594925BB}"/>
              </a:ext>
            </a:extLst>
          </p:cNvPr>
          <p:cNvSpPr>
            <a:spLocks noGrp="1"/>
          </p:cNvSpPr>
          <p:nvPr>
            <p:ph type="title"/>
          </p:nvPr>
        </p:nvSpPr>
        <p:spPr/>
        <p:txBody>
          <a:bodyPr/>
          <a:lstStyle/>
          <a:p>
            <a:r>
              <a:rPr lang="en-GB" dirty="0"/>
              <a:t>Agenda</a:t>
            </a:r>
          </a:p>
        </p:txBody>
      </p:sp>
      <p:sp>
        <p:nvSpPr>
          <p:cNvPr id="3" name="Content Placeholder 2">
            <a:extLst>
              <a:ext uri="{FF2B5EF4-FFF2-40B4-BE49-F238E27FC236}">
                <a16:creationId xmlns:a16="http://schemas.microsoft.com/office/drawing/2014/main" id="{0DC062D9-24E3-49FF-A600-270AA4F838DB}"/>
              </a:ext>
            </a:extLst>
          </p:cNvPr>
          <p:cNvSpPr>
            <a:spLocks noGrp="1"/>
          </p:cNvSpPr>
          <p:nvPr>
            <p:ph idx="1"/>
          </p:nvPr>
        </p:nvSpPr>
        <p:spPr/>
        <p:txBody>
          <a:bodyPr/>
          <a:lstStyle/>
          <a:p>
            <a:r>
              <a:rPr lang="en-GB" dirty="0"/>
              <a:t>Why?</a:t>
            </a:r>
          </a:p>
          <a:p>
            <a:r>
              <a:rPr lang="en-GB" dirty="0"/>
              <a:t>Module Structure options</a:t>
            </a:r>
          </a:p>
          <a:p>
            <a:r>
              <a:rPr lang="en-GB" dirty="0"/>
              <a:t>Function Design</a:t>
            </a:r>
          </a:p>
          <a:p>
            <a:r>
              <a:rPr lang="en-GB" dirty="0"/>
              <a:t>Build Scripts</a:t>
            </a:r>
          </a:p>
        </p:txBody>
      </p:sp>
    </p:spTree>
    <p:extLst>
      <p:ext uri="{BB962C8B-B14F-4D97-AF65-F5344CB8AC3E}">
        <p14:creationId xmlns:p14="http://schemas.microsoft.com/office/powerpoint/2010/main" val="4277692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0EF63-BC64-458C-8B07-18BD2DB26673}"/>
              </a:ext>
            </a:extLst>
          </p:cNvPr>
          <p:cNvSpPr>
            <a:spLocks noGrp="1"/>
          </p:cNvSpPr>
          <p:nvPr>
            <p:ph type="title"/>
          </p:nvPr>
        </p:nvSpPr>
        <p:spPr/>
        <p:txBody>
          <a:bodyPr/>
          <a:lstStyle/>
          <a:p>
            <a:r>
              <a:rPr lang="en-GB" dirty="0"/>
              <a:t>Why?</a:t>
            </a:r>
          </a:p>
        </p:txBody>
      </p:sp>
      <p:sp>
        <p:nvSpPr>
          <p:cNvPr id="3" name="Content Placeholder 2">
            <a:extLst>
              <a:ext uri="{FF2B5EF4-FFF2-40B4-BE49-F238E27FC236}">
                <a16:creationId xmlns:a16="http://schemas.microsoft.com/office/drawing/2014/main" id="{0B5A6483-ACB8-42D5-AD17-6178CA2AA7DE}"/>
              </a:ext>
            </a:extLst>
          </p:cNvPr>
          <p:cNvSpPr>
            <a:spLocks noGrp="1"/>
          </p:cNvSpPr>
          <p:nvPr>
            <p:ph idx="1"/>
          </p:nvPr>
        </p:nvSpPr>
        <p:spPr/>
        <p:txBody>
          <a:bodyPr/>
          <a:lstStyle/>
          <a:p>
            <a:r>
              <a:rPr lang="en-GB" dirty="0"/>
              <a:t>We’re developers</a:t>
            </a:r>
          </a:p>
          <a:p>
            <a:endParaRPr lang="en-GB" dirty="0"/>
          </a:p>
          <a:p>
            <a:r>
              <a:rPr lang="en-GB" dirty="0"/>
              <a:t>Easier for other people to contribute</a:t>
            </a:r>
          </a:p>
          <a:p>
            <a:endParaRPr lang="en-GB" dirty="0"/>
          </a:p>
          <a:p>
            <a:r>
              <a:rPr lang="en-GB" dirty="0"/>
              <a:t>Easier for people to use</a:t>
            </a:r>
          </a:p>
          <a:p>
            <a:endParaRPr lang="en-GB" dirty="0"/>
          </a:p>
          <a:p>
            <a:endParaRPr lang="en-GB" dirty="0"/>
          </a:p>
        </p:txBody>
      </p:sp>
    </p:spTree>
    <p:extLst>
      <p:ext uri="{BB962C8B-B14F-4D97-AF65-F5344CB8AC3E}">
        <p14:creationId xmlns:p14="http://schemas.microsoft.com/office/powerpoint/2010/main" val="3828736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37407-2475-4F11-B2E4-3FB2E01789CE}"/>
              </a:ext>
            </a:extLst>
          </p:cNvPr>
          <p:cNvSpPr>
            <a:spLocks noGrp="1"/>
          </p:cNvSpPr>
          <p:nvPr>
            <p:ph type="title"/>
          </p:nvPr>
        </p:nvSpPr>
        <p:spPr/>
        <p:txBody>
          <a:bodyPr/>
          <a:lstStyle/>
          <a:p>
            <a:r>
              <a:rPr lang="en-GB" dirty="0"/>
              <a:t>Module Structure – Big psm1</a:t>
            </a:r>
          </a:p>
        </p:txBody>
      </p:sp>
      <p:sp>
        <p:nvSpPr>
          <p:cNvPr id="3" name="Content Placeholder 2">
            <a:extLst>
              <a:ext uri="{FF2B5EF4-FFF2-40B4-BE49-F238E27FC236}">
                <a16:creationId xmlns:a16="http://schemas.microsoft.com/office/drawing/2014/main" id="{0B9A3701-9ED4-45C8-8A6A-2FB68BBD3EF3}"/>
              </a:ext>
            </a:extLst>
          </p:cNvPr>
          <p:cNvSpPr>
            <a:spLocks noGrp="1"/>
          </p:cNvSpPr>
          <p:nvPr>
            <p:ph idx="1"/>
          </p:nvPr>
        </p:nvSpPr>
        <p:spPr/>
        <p:txBody>
          <a:bodyPr/>
          <a:lstStyle/>
          <a:p>
            <a:r>
              <a:rPr lang="en-GB" dirty="0"/>
              <a:t>Pros</a:t>
            </a:r>
          </a:p>
          <a:p>
            <a:pPr lvl="1"/>
            <a:r>
              <a:rPr lang="en-GB" dirty="0"/>
              <a:t>Quick to load</a:t>
            </a:r>
          </a:p>
          <a:p>
            <a:pPr lvl="1"/>
            <a:r>
              <a:rPr lang="en-GB" dirty="0"/>
              <a:t>Easy to distribute</a:t>
            </a:r>
          </a:p>
          <a:p>
            <a:r>
              <a:rPr lang="en-GB" dirty="0"/>
              <a:t>Cons</a:t>
            </a:r>
          </a:p>
          <a:p>
            <a:pPr lvl="1"/>
            <a:r>
              <a:rPr lang="en-GB" dirty="0"/>
              <a:t>Difficult to maintain</a:t>
            </a:r>
          </a:p>
          <a:p>
            <a:pPr lvl="1"/>
            <a:r>
              <a:rPr lang="en-GB" dirty="0"/>
              <a:t>Can become very long</a:t>
            </a:r>
          </a:p>
        </p:txBody>
      </p:sp>
      <p:pic>
        <p:nvPicPr>
          <p:cNvPr id="4" name="Picture 3">
            <a:extLst>
              <a:ext uri="{FF2B5EF4-FFF2-40B4-BE49-F238E27FC236}">
                <a16:creationId xmlns:a16="http://schemas.microsoft.com/office/drawing/2014/main" id="{30239DB2-0E79-4BF5-B65B-D45E0328D0A3}"/>
              </a:ext>
            </a:extLst>
          </p:cNvPr>
          <p:cNvPicPr>
            <a:picLocks noChangeAspect="1"/>
          </p:cNvPicPr>
          <p:nvPr/>
        </p:nvPicPr>
        <p:blipFill rotWithShape="1">
          <a:blip r:embed="rId3"/>
          <a:srcRect t="14199" r="61969"/>
          <a:stretch/>
        </p:blipFill>
        <p:spPr>
          <a:xfrm>
            <a:off x="7999563" y="4344658"/>
            <a:ext cx="4065917" cy="2148217"/>
          </a:xfrm>
          <a:prstGeom prst="rect">
            <a:avLst/>
          </a:prstGeom>
        </p:spPr>
      </p:pic>
      <p:pic>
        <p:nvPicPr>
          <p:cNvPr id="5" name="Picture 4">
            <a:extLst>
              <a:ext uri="{FF2B5EF4-FFF2-40B4-BE49-F238E27FC236}">
                <a16:creationId xmlns:a16="http://schemas.microsoft.com/office/drawing/2014/main" id="{17BBFE80-46EE-4F41-934E-8925AEA9AB73}"/>
              </a:ext>
            </a:extLst>
          </p:cNvPr>
          <p:cNvPicPr>
            <a:picLocks noChangeAspect="1"/>
          </p:cNvPicPr>
          <p:nvPr/>
        </p:nvPicPr>
        <p:blipFill>
          <a:blip r:embed="rId4"/>
          <a:stretch>
            <a:fillRect/>
          </a:stretch>
        </p:blipFill>
        <p:spPr>
          <a:xfrm>
            <a:off x="8451515" y="1412889"/>
            <a:ext cx="2902285" cy="2512255"/>
          </a:xfrm>
          <a:prstGeom prst="rect">
            <a:avLst/>
          </a:prstGeom>
        </p:spPr>
      </p:pic>
    </p:spTree>
    <p:extLst>
      <p:ext uri="{BB962C8B-B14F-4D97-AF65-F5344CB8AC3E}">
        <p14:creationId xmlns:p14="http://schemas.microsoft.com/office/powerpoint/2010/main" val="1578670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DB101-C8D4-4957-AB44-6B063B0951E8}"/>
              </a:ext>
            </a:extLst>
          </p:cNvPr>
          <p:cNvSpPr>
            <a:spLocks noGrp="1"/>
          </p:cNvSpPr>
          <p:nvPr>
            <p:ph type="title"/>
          </p:nvPr>
        </p:nvSpPr>
        <p:spPr/>
        <p:txBody>
          <a:bodyPr/>
          <a:lstStyle/>
          <a:p>
            <a:r>
              <a:rPr lang="en-GB" dirty="0"/>
              <a:t>Module Structure – Dot sourced ps1</a:t>
            </a:r>
          </a:p>
        </p:txBody>
      </p:sp>
      <p:sp>
        <p:nvSpPr>
          <p:cNvPr id="3" name="Content Placeholder 2">
            <a:extLst>
              <a:ext uri="{FF2B5EF4-FFF2-40B4-BE49-F238E27FC236}">
                <a16:creationId xmlns:a16="http://schemas.microsoft.com/office/drawing/2014/main" id="{5225694E-E330-4835-ADA8-0D419A2622CF}"/>
              </a:ext>
            </a:extLst>
          </p:cNvPr>
          <p:cNvSpPr>
            <a:spLocks noGrp="1"/>
          </p:cNvSpPr>
          <p:nvPr>
            <p:ph idx="1"/>
          </p:nvPr>
        </p:nvSpPr>
        <p:spPr/>
        <p:txBody>
          <a:bodyPr/>
          <a:lstStyle/>
          <a:p>
            <a:r>
              <a:rPr lang="en-GB" dirty="0"/>
              <a:t>Pros</a:t>
            </a:r>
          </a:p>
          <a:p>
            <a:pPr lvl="1"/>
            <a:r>
              <a:rPr lang="en-GB" dirty="0"/>
              <a:t>Easy to maintain</a:t>
            </a:r>
          </a:p>
          <a:p>
            <a:pPr lvl="1"/>
            <a:r>
              <a:rPr lang="en-GB" dirty="0"/>
              <a:t>Short PSM1</a:t>
            </a:r>
          </a:p>
          <a:p>
            <a:pPr lvl="1"/>
            <a:r>
              <a:rPr lang="en-GB" dirty="0"/>
              <a:t>Easy to add more functions</a:t>
            </a:r>
          </a:p>
          <a:p>
            <a:r>
              <a:rPr lang="en-GB" dirty="0"/>
              <a:t>Cons</a:t>
            </a:r>
          </a:p>
          <a:p>
            <a:pPr lvl="1"/>
            <a:r>
              <a:rPr lang="en-GB" dirty="0"/>
              <a:t>Slow to load</a:t>
            </a:r>
          </a:p>
          <a:p>
            <a:pPr lvl="1"/>
            <a:r>
              <a:rPr lang="en-GB" dirty="0"/>
              <a:t>Potential security issues</a:t>
            </a:r>
          </a:p>
          <a:p>
            <a:pPr lvl="1"/>
            <a:r>
              <a:rPr lang="en-GB" dirty="0"/>
              <a:t>Slow command discovery</a:t>
            </a:r>
          </a:p>
        </p:txBody>
      </p:sp>
      <p:pic>
        <p:nvPicPr>
          <p:cNvPr id="4" name="Picture 3">
            <a:extLst>
              <a:ext uri="{FF2B5EF4-FFF2-40B4-BE49-F238E27FC236}">
                <a16:creationId xmlns:a16="http://schemas.microsoft.com/office/drawing/2014/main" id="{09380093-C84A-4B28-8A69-D2764CD651D3}"/>
              </a:ext>
            </a:extLst>
          </p:cNvPr>
          <p:cNvPicPr>
            <a:picLocks noChangeAspect="1"/>
          </p:cNvPicPr>
          <p:nvPr/>
        </p:nvPicPr>
        <p:blipFill rotWithShape="1">
          <a:blip r:embed="rId3"/>
          <a:srcRect t="16934" r="62825"/>
          <a:stretch/>
        </p:blipFill>
        <p:spPr>
          <a:xfrm>
            <a:off x="8209472" y="4537104"/>
            <a:ext cx="3867510" cy="1955771"/>
          </a:xfrm>
          <a:prstGeom prst="rect">
            <a:avLst/>
          </a:prstGeom>
        </p:spPr>
      </p:pic>
      <p:pic>
        <p:nvPicPr>
          <p:cNvPr id="5" name="Picture 4">
            <a:extLst>
              <a:ext uri="{FF2B5EF4-FFF2-40B4-BE49-F238E27FC236}">
                <a16:creationId xmlns:a16="http://schemas.microsoft.com/office/drawing/2014/main" id="{B31CBF2D-B0A2-461F-AC0B-11DACDD76F2F}"/>
              </a:ext>
            </a:extLst>
          </p:cNvPr>
          <p:cNvPicPr>
            <a:picLocks noChangeAspect="1"/>
          </p:cNvPicPr>
          <p:nvPr/>
        </p:nvPicPr>
        <p:blipFill>
          <a:blip r:embed="rId4"/>
          <a:stretch>
            <a:fillRect/>
          </a:stretch>
        </p:blipFill>
        <p:spPr>
          <a:xfrm>
            <a:off x="8756140" y="1690688"/>
            <a:ext cx="2447925" cy="2486025"/>
          </a:xfrm>
          <a:prstGeom prst="rect">
            <a:avLst/>
          </a:prstGeom>
        </p:spPr>
      </p:pic>
    </p:spTree>
    <p:extLst>
      <p:ext uri="{BB962C8B-B14F-4D97-AF65-F5344CB8AC3E}">
        <p14:creationId xmlns:p14="http://schemas.microsoft.com/office/powerpoint/2010/main" val="230567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12CBC-80AE-4B99-9B79-E6AED3279882}"/>
              </a:ext>
            </a:extLst>
          </p:cNvPr>
          <p:cNvSpPr>
            <a:spLocks noGrp="1"/>
          </p:cNvSpPr>
          <p:nvPr>
            <p:ph type="title"/>
          </p:nvPr>
        </p:nvSpPr>
        <p:spPr/>
        <p:txBody>
          <a:bodyPr/>
          <a:lstStyle/>
          <a:p>
            <a:r>
              <a:rPr lang="en-GB" dirty="0"/>
              <a:t>Module Structure – Compiled psm1</a:t>
            </a:r>
          </a:p>
        </p:txBody>
      </p:sp>
      <p:sp>
        <p:nvSpPr>
          <p:cNvPr id="3" name="Content Placeholder 2">
            <a:extLst>
              <a:ext uri="{FF2B5EF4-FFF2-40B4-BE49-F238E27FC236}">
                <a16:creationId xmlns:a16="http://schemas.microsoft.com/office/drawing/2014/main" id="{7143DEF9-0AF1-49BC-A37C-1EAF967D5C32}"/>
              </a:ext>
            </a:extLst>
          </p:cNvPr>
          <p:cNvSpPr>
            <a:spLocks noGrp="1"/>
          </p:cNvSpPr>
          <p:nvPr>
            <p:ph idx="1"/>
          </p:nvPr>
        </p:nvSpPr>
        <p:spPr/>
        <p:txBody>
          <a:bodyPr/>
          <a:lstStyle/>
          <a:p>
            <a:r>
              <a:rPr lang="en-GB" dirty="0"/>
              <a:t>Pros</a:t>
            </a:r>
          </a:p>
          <a:p>
            <a:pPr lvl="1"/>
            <a:r>
              <a:rPr lang="en-GB" dirty="0"/>
              <a:t>Easy to maintain</a:t>
            </a:r>
          </a:p>
          <a:p>
            <a:pPr lvl="1"/>
            <a:r>
              <a:rPr lang="en-GB" dirty="0"/>
              <a:t>Quick to load</a:t>
            </a:r>
          </a:p>
          <a:p>
            <a:pPr lvl="1"/>
            <a:r>
              <a:rPr lang="en-GB" dirty="0"/>
              <a:t>Easy to distribute</a:t>
            </a:r>
          </a:p>
          <a:p>
            <a:pPr lvl="1"/>
            <a:r>
              <a:rPr lang="en-GB" dirty="0"/>
              <a:t>Easy to add more functions</a:t>
            </a:r>
          </a:p>
          <a:p>
            <a:r>
              <a:rPr lang="en-GB" dirty="0"/>
              <a:t>Cons</a:t>
            </a:r>
          </a:p>
          <a:p>
            <a:pPr lvl="1"/>
            <a:r>
              <a:rPr lang="en-GB" dirty="0"/>
              <a:t>Extra learning required to use</a:t>
            </a:r>
          </a:p>
          <a:p>
            <a:pPr lvl="1"/>
            <a:r>
              <a:rPr lang="en-GB" dirty="0"/>
              <a:t>Automation needed</a:t>
            </a:r>
          </a:p>
        </p:txBody>
      </p:sp>
      <p:pic>
        <p:nvPicPr>
          <p:cNvPr id="4" name="Picture 3">
            <a:extLst>
              <a:ext uri="{FF2B5EF4-FFF2-40B4-BE49-F238E27FC236}">
                <a16:creationId xmlns:a16="http://schemas.microsoft.com/office/drawing/2014/main" id="{BB31307F-329C-4C84-91A3-AA5948CA5F52}"/>
              </a:ext>
            </a:extLst>
          </p:cNvPr>
          <p:cNvPicPr>
            <a:picLocks noChangeAspect="1"/>
          </p:cNvPicPr>
          <p:nvPr/>
        </p:nvPicPr>
        <p:blipFill rotWithShape="1">
          <a:blip r:embed="rId3"/>
          <a:srcRect t="17571" r="65863"/>
          <a:stretch/>
        </p:blipFill>
        <p:spPr>
          <a:xfrm>
            <a:off x="8242647" y="4313208"/>
            <a:ext cx="3782575" cy="2131292"/>
          </a:xfrm>
          <a:prstGeom prst="rect">
            <a:avLst/>
          </a:prstGeom>
        </p:spPr>
      </p:pic>
      <p:pic>
        <p:nvPicPr>
          <p:cNvPr id="5" name="Picture 4">
            <a:extLst>
              <a:ext uri="{FF2B5EF4-FFF2-40B4-BE49-F238E27FC236}">
                <a16:creationId xmlns:a16="http://schemas.microsoft.com/office/drawing/2014/main" id="{DCBB8F32-06BE-4F03-AC35-B45364F9AA0C}"/>
              </a:ext>
            </a:extLst>
          </p:cNvPr>
          <p:cNvPicPr>
            <a:picLocks noChangeAspect="1"/>
          </p:cNvPicPr>
          <p:nvPr/>
        </p:nvPicPr>
        <p:blipFill>
          <a:blip r:embed="rId4"/>
          <a:stretch>
            <a:fillRect/>
          </a:stretch>
        </p:blipFill>
        <p:spPr>
          <a:xfrm>
            <a:off x="8763000" y="1330296"/>
            <a:ext cx="2590800" cy="2847975"/>
          </a:xfrm>
          <a:prstGeom prst="rect">
            <a:avLst/>
          </a:prstGeom>
        </p:spPr>
      </p:pic>
    </p:spTree>
    <p:extLst>
      <p:ext uri="{BB962C8B-B14F-4D97-AF65-F5344CB8AC3E}">
        <p14:creationId xmlns:p14="http://schemas.microsoft.com/office/powerpoint/2010/main" val="3326854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1C846-BE4A-43AD-912C-1F0766B64E8E}"/>
              </a:ext>
            </a:extLst>
          </p:cNvPr>
          <p:cNvSpPr>
            <a:spLocks noGrp="1"/>
          </p:cNvSpPr>
          <p:nvPr>
            <p:ph type="title"/>
          </p:nvPr>
        </p:nvSpPr>
        <p:spPr/>
        <p:txBody>
          <a:bodyPr/>
          <a:lstStyle/>
          <a:p>
            <a:r>
              <a:rPr lang="en-GB" dirty="0"/>
              <a:t>Function Design</a:t>
            </a:r>
          </a:p>
        </p:txBody>
      </p:sp>
      <p:sp>
        <p:nvSpPr>
          <p:cNvPr id="3" name="Content Placeholder 2">
            <a:extLst>
              <a:ext uri="{FF2B5EF4-FFF2-40B4-BE49-F238E27FC236}">
                <a16:creationId xmlns:a16="http://schemas.microsoft.com/office/drawing/2014/main" id="{635B46DB-7B00-4DA2-A4EF-EE5F58201952}"/>
              </a:ext>
            </a:extLst>
          </p:cNvPr>
          <p:cNvSpPr>
            <a:spLocks noGrp="1"/>
          </p:cNvSpPr>
          <p:nvPr>
            <p:ph idx="1"/>
          </p:nvPr>
        </p:nvSpPr>
        <p:spPr/>
        <p:txBody>
          <a:bodyPr/>
          <a:lstStyle/>
          <a:p>
            <a:r>
              <a:rPr lang="en-GB" dirty="0"/>
              <a:t>Always include an output type for functions which output an object</a:t>
            </a:r>
          </a:p>
          <a:p>
            <a:r>
              <a:rPr lang="en-GB" dirty="0"/>
              <a:t>Always write-output/$</a:t>
            </a:r>
            <a:r>
              <a:rPr lang="en-GB" dirty="0" err="1"/>
              <a:t>var</a:t>
            </a:r>
            <a:r>
              <a:rPr lang="en-GB" dirty="0"/>
              <a:t> your objects</a:t>
            </a:r>
          </a:p>
          <a:p>
            <a:r>
              <a:rPr lang="en-GB" dirty="0"/>
              <a:t>Always include a </a:t>
            </a:r>
            <a:r>
              <a:rPr lang="en-GB" dirty="0" err="1"/>
              <a:t>PSTypeName</a:t>
            </a:r>
            <a:r>
              <a:rPr lang="en-GB" dirty="0"/>
              <a:t> for custom objects</a:t>
            </a:r>
          </a:p>
          <a:p>
            <a:r>
              <a:rPr lang="en-GB" dirty="0"/>
              <a:t>Accept pipeline input on Set-*/Update-*/etc functions</a:t>
            </a:r>
          </a:p>
          <a:p>
            <a:endParaRPr lang="en-GB" dirty="0"/>
          </a:p>
          <a:p>
            <a:endParaRPr lang="en-GB" dirty="0"/>
          </a:p>
        </p:txBody>
      </p:sp>
    </p:spTree>
    <p:extLst>
      <p:ext uri="{BB962C8B-B14F-4D97-AF65-F5344CB8AC3E}">
        <p14:creationId xmlns:p14="http://schemas.microsoft.com/office/powerpoint/2010/main" val="112538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DD734-2CF1-4ABC-B586-A5395203F6BF}"/>
              </a:ext>
            </a:extLst>
          </p:cNvPr>
          <p:cNvSpPr>
            <a:spLocks noGrp="1"/>
          </p:cNvSpPr>
          <p:nvPr>
            <p:ph type="title"/>
          </p:nvPr>
        </p:nvSpPr>
        <p:spPr/>
        <p:txBody>
          <a:bodyPr/>
          <a:lstStyle/>
          <a:p>
            <a:r>
              <a:rPr lang="en-GB" dirty="0"/>
              <a:t>Build Scripts</a:t>
            </a:r>
          </a:p>
        </p:txBody>
      </p:sp>
      <p:sp>
        <p:nvSpPr>
          <p:cNvPr id="3" name="Content Placeholder 2">
            <a:extLst>
              <a:ext uri="{FF2B5EF4-FFF2-40B4-BE49-F238E27FC236}">
                <a16:creationId xmlns:a16="http://schemas.microsoft.com/office/drawing/2014/main" id="{CBF44357-819F-4117-9221-791D03710C64}"/>
              </a:ext>
            </a:extLst>
          </p:cNvPr>
          <p:cNvSpPr>
            <a:spLocks noGrp="1"/>
          </p:cNvSpPr>
          <p:nvPr>
            <p:ph idx="1"/>
          </p:nvPr>
        </p:nvSpPr>
        <p:spPr/>
        <p:txBody>
          <a:bodyPr/>
          <a:lstStyle/>
          <a:p>
            <a:r>
              <a:rPr lang="en-GB" dirty="0"/>
              <a:t>Invoke-Build and </a:t>
            </a:r>
            <a:r>
              <a:rPr lang="en-GB" dirty="0" err="1"/>
              <a:t>PSake</a:t>
            </a:r>
            <a:r>
              <a:rPr lang="en-GB" dirty="0"/>
              <a:t> for pure PS build automation</a:t>
            </a:r>
          </a:p>
          <a:p>
            <a:r>
              <a:rPr lang="en-GB" dirty="0"/>
              <a:t>VSTS, </a:t>
            </a:r>
            <a:r>
              <a:rPr lang="en-GB" dirty="0" err="1"/>
              <a:t>AppVeyor</a:t>
            </a:r>
            <a:r>
              <a:rPr lang="en-GB" dirty="0"/>
              <a:t>, Gitlab etc</a:t>
            </a:r>
          </a:p>
          <a:p>
            <a:endParaRPr lang="en-GB" dirty="0"/>
          </a:p>
          <a:p>
            <a:r>
              <a:rPr lang="en-GB" dirty="0"/>
              <a:t>Three key steps needed:</a:t>
            </a:r>
          </a:p>
          <a:p>
            <a:pPr lvl="1"/>
            <a:r>
              <a:rPr lang="en-GB" dirty="0"/>
              <a:t>Build psm1 from all your ps1 files</a:t>
            </a:r>
          </a:p>
          <a:p>
            <a:pPr lvl="1"/>
            <a:r>
              <a:rPr lang="en-GB" dirty="0"/>
              <a:t>Test your built psm1</a:t>
            </a:r>
          </a:p>
          <a:p>
            <a:pPr lvl="1"/>
            <a:r>
              <a:rPr lang="en-GB" dirty="0" err="1"/>
              <a:t>ScriptAnalyser</a:t>
            </a:r>
            <a:r>
              <a:rPr lang="en-GB" dirty="0"/>
              <a:t> your psm1</a:t>
            </a:r>
          </a:p>
        </p:txBody>
      </p:sp>
    </p:spTree>
    <p:extLst>
      <p:ext uri="{BB962C8B-B14F-4D97-AF65-F5344CB8AC3E}">
        <p14:creationId xmlns:p14="http://schemas.microsoft.com/office/powerpoint/2010/main" val="4065120903"/>
      </p:ext>
    </p:extLst>
  </p:cSld>
  <p:clrMapOvr>
    <a:masterClrMapping/>
  </p:clrMapOvr>
</p:sld>
</file>

<file path=ppt/theme/theme1.xml><?xml version="1.0" encoding="utf-8"?>
<a:theme xmlns:a="http://schemas.openxmlformats.org/drawingml/2006/main" name="BlackMarble">
  <a:themeElements>
    <a:clrScheme name="Black Marble Orange">
      <a:dk1>
        <a:sysClr val="windowText" lastClr="000000"/>
      </a:dk1>
      <a:lt1>
        <a:sysClr val="window" lastClr="FFFFFF"/>
      </a:lt1>
      <a:dk2>
        <a:srgbClr val="3C3C3B"/>
      </a:dk2>
      <a:lt2>
        <a:srgbClr val="F5F5F5"/>
      </a:lt2>
      <a:accent1>
        <a:srgbClr val="F97923"/>
      </a:accent1>
      <a:accent2>
        <a:srgbClr val="21B9EC"/>
      </a:accent2>
      <a:accent3>
        <a:srgbClr val="B6CC22"/>
      </a:accent3>
      <a:accent4>
        <a:srgbClr val="E63B46"/>
      </a:accent4>
      <a:accent5>
        <a:srgbClr val="293A49"/>
      </a:accent5>
      <a:accent6>
        <a:srgbClr val="1B72B7"/>
      </a:accent6>
      <a:hlink>
        <a:srgbClr val="1B72B7"/>
      </a:hlink>
      <a:folHlink>
        <a:srgbClr val="1B72B7"/>
      </a:folHlink>
    </a:clrScheme>
    <a:fontScheme name="Black Marble">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ackMarble" id="{75B3E660-E8BE-47C3-8315-4B87B32EF088}" vid="{3170194C-63B8-4D7F-A388-0DA4B51B98E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BlackMarble</Template>
  <TotalTime>2856</TotalTime>
  <Words>717</Words>
  <Application>Microsoft Office PowerPoint</Application>
  <PresentationFormat>Widescreen</PresentationFormat>
  <Paragraphs>86</Paragraphs>
  <Slides>11</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Segoe</vt:lpstr>
      <vt:lpstr>Segoe UI</vt:lpstr>
      <vt:lpstr>Segoe UI Light</vt:lpstr>
      <vt:lpstr>Segoe UI Semibold</vt:lpstr>
      <vt:lpstr>BlackMarble</vt:lpstr>
      <vt:lpstr>Building Better Bricks: Module design and development best practices.</vt:lpstr>
      <vt:lpstr>Chris Gardner</vt:lpstr>
      <vt:lpstr>Agenda</vt:lpstr>
      <vt:lpstr>Why?</vt:lpstr>
      <vt:lpstr>Module Structure – Big psm1</vt:lpstr>
      <vt:lpstr>Module Structure – Dot sourced ps1</vt:lpstr>
      <vt:lpstr>Module Structure – Compiled psm1</vt:lpstr>
      <vt:lpstr>Function Design</vt:lpstr>
      <vt:lpstr>Build Scripts</vt:lpstr>
      <vt:lpstr>Questions?</vt:lpstr>
      <vt:lpstr>Chris Gardner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Friends don’t let friends do IaaS</dc:title>
  <dc:creator>Chris Gardner</dc:creator>
  <cp:lastModifiedBy>Chris Gardner</cp:lastModifiedBy>
  <cp:revision>53</cp:revision>
  <dcterms:created xsi:type="dcterms:W3CDTF">2017-11-20T18:33:54Z</dcterms:created>
  <dcterms:modified xsi:type="dcterms:W3CDTF">2018-06-17T12:47:00Z</dcterms:modified>
</cp:coreProperties>
</file>

<file path=docProps/thumbnail.jpeg>
</file>